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83" r:id="rId14"/>
    <p:sldId id="266" r:id="rId15"/>
    <p:sldId id="267" r:id="rId16"/>
    <p:sldId id="268" r:id="rId17"/>
    <p:sldId id="269" r:id="rId18"/>
    <p:sldId id="284" r:id="rId19"/>
    <p:sldId id="270" r:id="rId20"/>
    <p:sldId id="271" r:id="rId21"/>
    <p:sldId id="272" r:id="rId22"/>
    <p:sldId id="273" r:id="rId23"/>
    <p:sldId id="274" r:id="rId24"/>
    <p:sldId id="275" r:id="rId25"/>
    <p:sldId id="276" r:id="rId26"/>
    <p:sldId id="278" r:id="rId27"/>
    <p:sldId id="279" r:id="rId28"/>
    <p:sldId id="280" r:id="rId29"/>
    <p:sldId id="281" r:id="rId30"/>
    <p:sldId id="282" r:id="rId31"/>
  </p:sldIdLst>
  <p:sldSz cx="12192000" cy="6858000"/>
  <p:notesSz cx="6858000" cy="9144000"/>
  <p:embeddedFontLst>
    <p:embeddedFont>
      <p:font typeface="Krona One" panose="02010605030500060004" pitchFamily="2" charset="0"/>
      <p:regular r:id="rId33"/>
    </p:embeddedFont>
    <p:embeddedFont>
      <p:font typeface="Nunito" pitchFamily="2"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2" roundtripDataSignature="AMtx7miARPA5MHnpVxDtDWsqrhGPEQ8nh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536520-E9BE-B211-61C1-7392E970C765}" name="Martinez, Lourdes M. (CDC/NCCDPHP/DDT)" initials="MLM(" userId="S::gmf5@cdc.gov::2e76977d-ca23-41b8-9ca7-8fa0e8ee1d86" providerId="AD"/>
  <p188:author id="{9730F3B5-5BB8-9EFB-DD03-9298FC3184CA}" name="Rachel Ward" initials="RW" userId="S::osc3@cdc.gov::5a973d53-079c-4e27-bb55-5324c342a947" providerId="AD"/>
  <p188:author id="{9C9864F1-9B68-0F6D-BD2A-A98100FEE43F}" name="Iz Holcomb" initials="" userId="S::Iholcomb@banyan.onmicrosoft.com::dda882e6-bcf0-4205-84ea-19bef86fbf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evin Kirkpatrick" initials="" lastIdx="13" clrIdx="0"/>
  <p:cmAuthor id="7" name="Naumann, Becky (CDC/NCIPC/DIP)" initials="NB(" lastIdx="4" clrIdx="7">
    <p:extLst>
      <p:ext uri="{19B8F6BF-5375-455C-9EA6-DF929625EA0E}">
        <p15:presenceInfo xmlns:p15="http://schemas.microsoft.com/office/powerpoint/2012/main" userId="S::emo9@cdc.gov::24f84523-d5a6-40d4-86b7-ae64098c65ce" providerId="AD"/>
      </p:ext>
    </p:extLst>
  </p:cmAuthor>
  <p:cmAuthor id="1" name="Surili Patel" initials="" lastIdx="4" clrIdx="1"/>
  <p:cmAuthor id="8" name="Mack, Karin (CDC/NCIPC/DIP)" initials="M(" lastIdx="1" clrIdx="8">
    <p:extLst>
      <p:ext uri="{19B8F6BF-5375-455C-9EA6-DF929625EA0E}">
        <p15:presenceInfo xmlns:p15="http://schemas.microsoft.com/office/powerpoint/2012/main" userId="S::kim9@cdc.gov::2281f384-dc4e-46ef-93a7-f16306acdbb3" providerId="AD"/>
      </p:ext>
    </p:extLst>
  </p:cmAuthor>
  <p:cmAuthor id="2" name="Sarah Smith" initials="" lastIdx="1" clrIdx="2"/>
  <p:cmAuthor id="3" name="Ward, Rachel (CDC/DDNID/NCIPC/OD)" initials="WR(" lastIdx="19" clrIdx="3">
    <p:extLst>
      <p:ext uri="{19B8F6BF-5375-455C-9EA6-DF929625EA0E}">
        <p15:presenceInfo xmlns:p15="http://schemas.microsoft.com/office/powerpoint/2012/main" userId="S::osc3@cdc.gov::5a973d53-079c-4e27-bb55-5324c342a947" providerId="AD"/>
      </p:ext>
    </p:extLst>
  </p:cmAuthor>
  <p:cmAuthor id="4" name="Arguedas-Villalobos, Nicole (CDC/DDNID/NCIPC/OD)" initials="AVN(" lastIdx="1" clrIdx="4">
    <p:extLst>
      <p:ext uri="{19B8F6BF-5375-455C-9EA6-DF929625EA0E}">
        <p15:presenceInfo xmlns:p15="http://schemas.microsoft.com/office/powerpoint/2012/main" userId="S::umo4@cdc.gov::cad85785-6ba5-42e8-8d31-2877a4c07ead" providerId="AD"/>
      </p:ext>
    </p:extLst>
  </p:cmAuthor>
  <p:cmAuthor id="5" name="DOPOADS" initials="DOPOADS" lastIdx="7" clrIdx="5">
    <p:extLst>
      <p:ext uri="{19B8F6BF-5375-455C-9EA6-DF929625EA0E}">
        <p15:presenceInfo xmlns:p15="http://schemas.microsoft.com/office/powerpoint/2012/main" userId="DOPOADS" providerId="None"/>
      </p:ext>
    </p:extLst>
  </p:cmAuthor>
  <p:cmAuthor id="6" name="Niolon, Phyllis Holditch (CDC/NCIPC/DVP)" initials="NPH(" lastIdx="4" clrIdx="6">
    <p:extLst>
      <p:ext uri="{19B8F6BF-5375-455C-9EA6-DF929625EA0E}">
        <p15:presenceInfo xmlns:p15="http://schemas.microsoft.com/office/powerpoint/2012/main" userId="S::euh2@cdc.gov::640c57f5-b8f0-4dfb-9207-66c27fef40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5F"/>
    <a:srgbClr val="336699"/>
    <a:srgbClr val="F1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6E1E8-CE6E-40FA-B4FE-976EF46E0686}" v="1" dt="2026-03-16T04:31:50.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3"/>
    <p:restoredTop sz="93515" autoAdjust="0"/>
  </p:normalViewPr>
  <p:slideViewPr>
    <p:cSldViewPr snapToGrid="0">
      <p:cViewPr varScale="1">
        <p:scale>
          <a:sx n="59" d="100"/>
          <a:sy n="59" d="100"/>
        </p:scale>
        <p:origin x="819"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customschemas.google.com/relationships/presentationmetadata" Target="meta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iaz" userId="1da73d02-bd84-478a-b1fa-89fb864ef508" providerId="ADAL" clId="{8056E1F1-4F69-455D-9371-9F70C33FC876}"/>
    <pc:docChg chg="undo custSel modSld">
      <pc:chgData name="Richard Diaz" userId="1da73d02-bd84-478a-b1fa-89fb864ef508" providerId="ADAL" clId="{8056E1F1-4F69-455D-9371-9F70C33FC876}" dt="2026-03-16T04:31:39.754" v="215" actId="3626"/>
      <pc:docMkLst>
        <pc:docMk/>
      </pc:docMkLst>
      <pc:sldChg chg="modSp mod">
        <pc:chgData name="Richard Diaz" userId="1da73d02-bd84-478a-b1fa-89fb864ef508" providerId="ADAL" clId="{8056E1F1-4F69-455D-9371-9F70C33FC876}" dt="2026-03-16T04:31:39.754" v="215" actId="3626"/>
        <pc:sldMkLst>
          <pc:docMk/>
          <pc:sldMk cId="0" sldId="282"/>
        </pc:sldMkLst>
        <pc:spChg chg="mod">
          <ac:chgData name="Richard Diaz" userId="1da73d02-bd84-478a-b1fa-89fb864ef508" providerId="ADAL" clId="{8056E1F1-4F69-455D-9371-9F70C33FC876}" dt="2026-03-16T04:31:39.754" v="215" actId="3626"/>
          <ac:spMkLst>
            <pc:docMk/>
            <pc:sldMk cId="0" sldId="282"/>
            <ac:spMk id="473" creationId="{00000000-0000-0000-0000-000000000000}"/>
          </ac:spMkLst>
        </pc:spChg>
      </pc:sldChg>
      <pc:sldChg chg="addSp delSp modSp mod">
        <pc:chgData name="Richard Diaz" userId="1da73d02-bd84-478a-b1fa-89fb864ef508" providerId="ADAL" clId="{8056E1F1-4F69-455D-9371-9F70C33FC876}" dt="2026-03-02T14:54:32.921" v="149" actId="255"/>
        <pc:sldMkLst>
          <pc:docMk/>
          <pc:sldMk cId="0" sldId="283"/>
        </pc:sldMkLst>
        <pc:spChg chg="mod">
          <ac:chgData name="Richard Diaz" userId="1da73d02-bd84-478a-b1fa-89fb864ef508" providerId="ADAL" clId="{8056E1F1-4F69-455D-9371-9F70C33FC876}" dt="2026-03-02T14:54:27.662" v="148" actId="1076"/>
          <ac:spMkLst>
            <pc:docMk/>
            <pc:sldMk cId="0" sldId="283"/>
            <ac:spMk id="263" creationId="{00000000-0000-0000-0000-000000000000}"/>
          </ac:spMkLst>
        </pc:spChg>
        <pc:spChg chg="mod">
          <ac:chgData name="Richard Diaz" userId="1da73d02-bd84-478a-b1fa-89fb864ef508" providerId="ADAL" clId="{8056E1F1-4F69-455D-9371-9F70C33FC876}" dt="2026-03-02T14:52:24.391" v="67" actId="1038"/>
          <ac:spMkLst>
            <pc:docMk/>
            <pc:sldMk cId="0" sldId="283"/>
            <ac:spMk id="264" creationId="{00000000-0000-0000-0000-000000000000}"/>
          </ac:spMkLst>
        </pc:spChg>
        <pc:spChg chg="mod">
          <ac:chgData name="Richard Diaz" userId="1da73d02-bd84-478a-b1fa-89fb864ef508" providerId="ADAL" clId="{8056E1F1-4F69-455D-9371-9F70C33FC876}" dt="2026-03-02T14:54:32.921" v="149" actId="255"/>
          <ac:spMkLst>
            <pc:docMk/>
            <pc:sldMk cId="0" sldId="283"/>
            <ac:spMk id="265" creationId="{00000000-0000-0000-0000-000000000000}"/>
          </ac:spMkLst>
        </pc:spChg>
        <pc:spChg chg="mod">
          <ac:chgData name="Richard Diaz" userId="1da73d02-bd84-478a-b1fa-89fb864ef508" providerId="ADAL" clId="{8056E1F1-4F69-455D-9371-9F70C33FC876}" dt="2026-03-02T14:53:50.464" v="142" actId="14100"/>
          <ac:spMkLst>
            <pc:docMk/>
            <pc:sldMk cId="0" sldId="283"/>
            <ac:spMk id="267" creationId="{00000000-0000-0000-0000-000000000000}"/>
          </ac:spMkLst>
        </pc:spChg>
        <pc:spChg chg="mod">
          <ac:chgData name="Richard Diaz" userId="1da73d02-bd84-478a-b1fa-89fb864ef508" providerId="ADAL" clId="{8056E1F1-4F69-455D-9371-9F70C33FC876}" dt="2026-03-02T14:53:59.132" v="143" actId="255"/>
          <ac:spMkLst>
            <pc:docMk/>
            <pc:sldMk cId="0" sldId="283"/>
            <ac:spMk id="269" creationId="{00000000-0000-0000-0000-000000000000}"/>
          </ac:spMkLst>
        </pc:spChg>
        <pc:spChg chg="mod">
          <ac:chgData name="Richard Diaz" userId="1da73d02-bd84-478a-b1fa-89fb864ef508" providerId="ADAL" clId="{8056E1F1-4F69-455D-9371-9F70C33FC876}" dt="2026-03-02T14:54:20.525" v="147" actId="255"/>
          <ac:spMkLst>
            <pc:docMk/>
            <pc:sldMk cId="0" sldId="283"/>
            <ac:spMk id="271" creationId="{00000000-0000-0000-0000-000000000000}"/>
          </ac:spMkLst>
        </pc:spChg>
        <pc:spChg chg="add del mod">
          <ac:chgData name="Richard Diaz" userId="1da73d02-bd84-478a-b1fa-89fb864ef508" providerId="ADAL" clId="{8056E1F1-4F69-455D-9371-9F70C33FC876}" dt="2026-03-02T14:52:39.917" v="94" actId="1038"/>
          <ac:spMkLst>
            <pc:docMk/>
            <pc:sldMk cId="0" sldId="283"/>
            <ac:spMk id="272" creationId="{00000000-0000-0000-0000-000000000000}"/>
          </ac:spMkLst>
        </pc:spChg>
        <pc:spChg chg="mod">
          <ac:chgData name="Richard Diaz" userId="1da73d02-bd84-478a-b1fa-89fb864ef508" providerId="ADAL" clId="{8056E1F1-4F69-455D-9371-9F70C33FC876}" dt="2026-03-02T14:54:15.081" v="146" actId="14100"/>
          <ac:spMkLst>
            <pc:docMk/>
            <pc:sldMk cId="0" sldId="283"/>
            <ac:spMk id="273" creationId="{00000000-0000-0000-0000-000000000000}"/>
          </ac:spMkLst>
        </pc:spChg>
        <pc:picChg chg="mod">
          <ac:chgData name="Richard Diaz" userId="1da73d02-bd84-478a-b1fa-89fb864ef508" providerId="ADAL" clId="{8056E1F1-4F69-455D-9371-9F70C33FC876}" dt="2026-03-02T14:52:53.238" v="133" actId="1038"/>
          <ac:picMkLst>
            <pc:docMk/>
            <pc:sldMk cId="0" sldId="283"/>
            <ac:picMk id="13" creationId="{14D2D2D9-9478-77E1-2283-6781585C48D2}"/>
          </ac:picMkLst>
        </pc:picChg>
        <pc:cxnChg chg="mod">
          <ac:chgData name="Richard Diaz" userId="1da73d02-bd84-478a-b1fa-89fb864ef508" providerId="ADAL" clId="{8056E1F1-4F69-455D-9371-9F70C33FC876}" dt="2026-03-02T14:52:06.235" v="31" actId="1038"/>
          <ac:cxnSpMkLst>
            <pc:docMk/>
            <pc:sldMk cId="0" sldId="283"/>
            <ac:cxnSpMk id="266" creationId="{00000000-0000-0000-0000-000000000000}"/>
          </ac:cxnSpMkLst>
        </pc:cxnChg>
        <pc:cxnChg chg="mod">
          <ac:chgData name="Richard Diaz" userId="1da73d02-bd84-478a-b1fa-89fb864ef508" providerId="ADAL" clId="{8056E1F1-4F69-455D-9371-9F70C33FC876}" dt="2026-03-02T14:52:44.466" v="116" actId="1038"/>
          <ac:cxnSpMkLst>
            <pc:docMk/>
            <pc:sldMk cId="0" sldId="283"/>
            <ac:cxnSpMk id="270" creationId="{00000000-0000-0000-0000-000000000000}"/>
          </ac:cxnSpMkLst>
        </pc:cxnChg>
      </pc:sldChg>
    </pc:docChg>
  </pc:docChgLst>
  <pc:docChgLst>
    <pc:chgData name="Richard Diaz" userId="1da73d02-bd84-478a-b1fa-89fb864ef508" providerId="ADAL" clId="{2805FB10-A403-40D3-9D21-63C54893BACF}"/>
    <pc:docChg chg="undo redo custSel addSld modSld">
      <pc:chgData name="Richard Diaz" userId="1da73d02-bd84-478a-b1fa-89fb864ef508" providerId="ADAL" clId="{2805FB10-A403-40D3-9D21-63C54893BACF}" dt="2026-03-09T08:40:40.973" v="5693" actId="14100"/>
      <pc:docMkLst>
        <pc:docMk/>
      </pc:docMkLst>
      <pc:sldChg chg="addSp delSp modSp mod">
        <pc:chgData name="Richard Diaz" userId="1da73d02-bd84-478a-b1fa-89fb864ef508" providerId="ADAL" clId="{2805FB10-A403-40D3-9D21-63C54893BACF}" dt="2026-03-09T07:15:48.233" v="5553"/>
        <pc:sldMkLst>
          <pc:docMk/>
          <pc:sldMk cId="0" sldId="266"/>
        </pc:sldMkLst>
        <pc:graphicFrameChg chg="add mod">
          <ac:chgData name="Richard Diaz" userId="1da73d02-bd84-478a-b1fa-89fb864ef508" providerId="ADAL" clId="{2805FB10-A403-40D3-9D21-63C54893BACF}" dt="2026-03-09T07:15:48.233" v="5553"/>
          <ac:graphicFrameMkLst>
            <pc:docMk/>
            <pc:sldMk cId="0" sldId="266"/>
            <ac:graphicFrameMk id="7" creationId="{5E523EBF-1535-DD38-C3F4-9673E7E4A51E}"/>
          </ac:graphicFrameMkLst>
        </pc:graphicFrameChg>
      </pc:sldChg>
      <pc:sldChg chg="modSp mod">
        <pc:chgData name="Richard Diaz" userId="1da73d02-bd84-478a-b1fa-89fb864ef508" providerId="ADAL" clId="{2805FB10-A403-40D3-9D21-63C54893BACF}" dt="2026-03-09T08:30:19.608" v="5563" actId="20577"/>
        <pc:sldMkLst>
          <pc:docMk/>
          <pc:sldMk cId="0" sldId="268"/>
        </pc:sldMkLst>
        <pc:spChg chg="mod">
          <ac:chgData name="Richard Diaz" userId="1da73d02-bd84-478a-b1fa-89fb864ef508" providerId="ADAL" clId="{2805FB10-A403-40D3-9D21-63C54893BACF}" dt="2026-03-09T08:30:19.608" v="5563" actId="20577"/>
          <ac:spMkLst>
            <pc:docMk/>
            <pc:sldMk cId="0" sldId="268"/>
            <ac:spMk id="2" creationId="{C239B0BE-3CC8-D82E-8644-2CBC6A679D35}"/>
          </ac:spMkLst>
        </pc:spChg>
        <pc:spChg chg="mod">
          <ac:chgData name="Richard Diaz" userId="1da73d02-bd84-478a-b1fa-89fb864ef508" providerId="ADAL" clId="{2805FB10-A403-40D3-9D21-63C54893BACF}" dt="2026-03-09T08:29:55.571" v="5555" actId="20577"/>
          <ac:spMkLst>
            <pc:docMk/>
            <pc:sldMk cId="0" sldId="268"/>
            <ac:spMk id="307" creationId="{00000000-0000-0000-0000-000000000000}"/>
          </ac:spMkLst>
        </pc:spChg>
        <pc:spChg chg="mod">
          <ac:chgData name="Richard Diaz" userId="1da73d02-bd84-478a-b1fa-89fb864ef508" providerId="ADAL" clId="{2805FB10-A403-40D3-9D21-63C54893BACF}" dt="2026-03-09T08:30:14.042" v="5559" actId="20577"/>
          <ac:spMkLst>
            <pc:docMk/>
            <pc:sldMk cId="0" sldId="268"/>
            <ac:spMk id="314" creationId="{00000000-0000-0000-0000-000000000000}"/>
          </ac:spMkLst>
        </pc:spChg>
        <pc:spChg chg="mod">
          <ac:chgData name="Richard Diaz" userId="1da73d02-bd84-478a-b1fa-89fb864ef508" providerId="ADAL" clId="{2805FB10-A403-40D3-9D21-63C54893BACF}" dt="2026-03-09T08:30:16.753" v="5561" actId="20577"/>
          <ac:spMkLst>
            <pc:docMk/>
            <pc:sldMk cId="0" sldId="268"/>
            <ac:spMk id="316" creationId="{00000000-0000-0000-0000-000000000000}"/>
          </ac:spMkLst>
        </pc:spChg>
      </pc:sldChg>
      <pc:sldChg chg="modSp mod">
        <pc:chgData name="Richard Diaz" userId="1da73d02-bd84-478a-b1fa-89fb864ef508" providerId="ADAL" clId="{2805FB10-A403-40D3-9D21-63C54893BACF}" dt="2026-03-09T08:40:40.973" v="5693" actId="14100"/>
        <pc:sldMkLst>
          <pc:docMk/>
          <pc:sldMk cId="0" sldId="269"/>
        </pc:sldMkLst>
        <pc:spChg chg="mod">
          <ac:chgData name="Richard Diaz" userId="1da73d02-bd84-478a-b1fa-89fb864ef508" providerId="ADAL" clId="{2805FB10-A403-40D3-9D21-63C54893BACF}" dt="2026-03-09T08:40:40.973" v="5693" actId="14100"/>
          <ac:spMkLst>
            <pc:docMk/>
            <pc:sldMk cId="0" sldId="269"/>
            <ac:spMk id="325" creationId="{00000000-0000-0000-0000-000000000000}"/>
          </ac:spMkLst>
        </pc:spChg>
      </pc:sldChg>
      <pc:sldChg chg="addSp delSp modSp add mod">
        <pc:chgData name="Richard Diaz" userId="1da73d02-bd84-478a-b1fa-89fb864ef508" providerId="ADAL" clId="{2805FB10-A403-40D3-9D21-63C54893BACF}" dt="2026-03-09T08:40:10.632" v="5692"/>
        <pc:sldMkLst>
          <pc:docMk/>
          <pc:sldMk cId="2326813149" sldId="284"/>
        </pc:sldMkLst>
        <pc:spChg chg="mod">
          <ac:chgData name="Richard Diaz" userId="1da73d02-bd84-478a-b1fa-89fb864ef508" providerId="ADAL" clId="{2805FB10-A403-40D3-9D21-63C54893BACF}" dt="2026-03-09T08:34:52.385" v="5638" actId="1035"/>
          <ac:spMkLst>
            <pc:docMk/>
            <pc:sldMk cId="2326813149" sldId="284"/>
            <ac:spMk id="326" creationId="{28A8D973-D99B-3C7B-7C54-14F8DFDE686D}"/>
          </ac:spMkLst>
        </pc:spChg>
        <pc:graphicFrameChg chg="add mod">
          <ac:chgData name="Richard Diaz" userId="1da73d02-bd84-478a-b1fa-89fb864ef508" providerId="ADAL" clId="{2805FB10-A403-40D3-9D21-63C54893BACF}" dt="2026-03-09T08:40:10.632" v="5692"/>
          <ac:graphicFrameMkLst>
            <pc:docMk/>
            <pc:sldMk cId="2326813149" sldId="284"/>
            <ac:graphicFrameMk id="6" creationId="{66E682E8-2BEA-A42B-43A9-D8F51107D8C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orcaus-my.sharepoint.com/personal/richard_diaz_ci_richmond_ca_us/Documents/CoR/Admin/Personal%20Misc/APHA/Updated/Overdose%20involving%20opioi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orcaus-my.sharepoint.com/personal/richard_diaz_ci_richmond_ca_us/Documents/CoR/Admin/Personal%20Misc/APHA/Updated/Overdose%20involving%20opioi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613143630800641"/>
          <c:y val="0"/>
          <c:w val="0.65386856369199364"/>
          <c:h val="0.93147583971526915"/>
        </c:manualLayout>
      </c:layout>
      <c:barChart>
        <c:barDir val="bar"/>
        <c:grouping val="stacked"/>
        <c:varyColors val="0"/>
        <c:ser>
          <c:idx val="0"/>
          <c:order val="0"/>
          <c:tx>
            <c:strRef>
              <c:f>Sheet1!$B$1</c:f>
              <c:strCache>
                <c:ptCount val="1"/>
                <c:pt idx="0">
                  <c:v>ACEs</c:v>
                </c:pt>
              </c:strCache>
            </c:strRef>
          </c:tx>
          <c:spPr>
            <a:solidFill>
              <a:srgbClr val="002B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Multiracial</c:v>
                </c:pt>
                <c:pt idx="1">
                  <c:v>American Indian  / Alaska Native</c:v>
                </c:pt>
                <c:pt idx="2">
                  <c:v>Black</c:v>
                </c:pt>
                <c:pt idx="3">
                  <c:v>Native Hawaiian/Other Pacific Islander</c:v>
                </c:pt>
                <c:pt idx="4">
                  <c:v>Hispanic or Latino</c:v>
                </c:pt>
                <c:pt idx="5">
                  <c:v>White</c:v>
                </c:pt>
                <c:pt idx="6">
                  <c:v>Asian</c:v>
                </c:pt>
              </c:strCache>
            </c:strRef>
          </c:cat>
          <c:val>
            <c:numRef>
              <c:f>Sheet1!$B$2:$B$8</c:f>
              <c:numCache>
                <c:formatCode>0.0%</c:formatCode>
                <c:ptCount val="7"/>
                <c:pt idx="0">
                  <c:v>0.77100000000000002</c:v>
                </c:pt>
                <c:pt idx="1">
                  <c:v>0.746</c:v>
                </c:pt>
                <c:pt idx="2">
                  <c:v>0.70099999999999996</c:v>
                </c:pt>
                <c:pt idx="3">
                  <c:v>0.66700000000000004</c:v>
                </c:pt>
                <c:pt idx="4">
                  <c:v>0.65100000000000002</c:v>
                </c:pt>
                <c:pt idx="5">
                  <c:v>0.629</c:v>
                </c:pt>
                <c:pt idx="6">
                  <c:v>0.502</c:v>
                </c:pt>
              </c:numCache>
            </c:numRef>
          </c:val>
          <c:extLst>
            <c:ext xmlns:c16="http://schemas.microsoft.com/office/drawing/2014/chart" uri="{C3380CC4-5D6E-409C-BE32-E72D297353CC}">
              <c16:uniqueId val="{00000000-0541-A444-A3DC-1D841CFEBC1F}"/>
            </c:ext>
          </c:extLst>
        </c:ser>
        <c:dLbls>
          <c:dLblPos val="inEnd"/>
          <c:showLegendKey val="0"/>
          <c:showVal val="1"/>
          <c:showCatName val="0"/>
          <c:showSerName val="0"/>
          <c:showPercent val="0"/>
          <c:showBubbleSize val="0"/>
        </c:dLbls>
        <c:gapWidth val="40"/>
        <c:overlap val="100"/>
        <c:axId val="1837044239"/>
        <c:axId val="1836984591"/>
      </c:barChart>
      <c:catAx>
        <c:axId val="1837044239"/>
        <c:scaling>
          <c:orientation val="minMax"/>
        </c:scaling>
        <c:delete val="1"/>
        <c:axPos val="l"/>
        <c:numFmt formatCode="General" sourceLinked="1"/>
        <c:majorTickMark val="none"/>
        <c:minorTickMark val="none"/>
        <c:tickLblPos val="nextTo"/>
        <c:crossAx val="1836984591"/>
        <c:crosses val="autoZero"/>
        <c:auto val="1"/>
        <c:lblAlgn val="ctr"/>
        <c:lblOffset val="100"/>
        <c:noMultiLvlLbl val="0"/>
      </c:catAx>
      <c:valAx>
        <c:axId val="1836984591"/>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370442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err="1">
                <a:solidFill>
                  <a:srgbClr val="002060"/>
                </a:solidFill>
              </a:rPr>
              <a:t>Número</a:t>
            </a:r>
            <a:r>
              <a:rPr lang="en-US" sz="1400" b="1" i="0" u="none" strike="noStrike" kern="1200" spc="0" baseline="0" dirty="0">
                <a:solidFill>
                  <a:srgbClr val="002060"/>
                </a:solidFill>
              </a:rPr>
              <a:t> de </a:t>
            </a:r>
            <a:r>
              <a:rPr lang="en-US" sz="1400" b="1" i="0" u="none" strike="noStrike" kern="1200" spc="0" baseline="0" dirty="0" err="1">
                <a:solidFill>
                  <a:srgbClr val="002060"/>
                </a:solidFill>
              </a:rPr>
              <a:t>Muertes</a:t>
            </a:r>
            <a:r>
              <a:rPr lang="en-US" sz="1400" b="1" i="0" u="none" strike="noStrike" kern="1200" spc="0" baseline="0" dirty="0">
                <a:solidFill>
                  <a:srgbClr val="002060"/>
                </a:solidFill>
              </a:rPr>
              <a:t> </a:t>
            </a:r>
            <a:r>
              <a:rPr lang="en-US" sz="1400" b="1" i="0" u="none" strike="noStrike" kern="1200" spc="0" baseline="0" dirty="0" err="1">
                <a:solidFill>
                  <a:srgbClr val="002060"/>
                </a:solidFill>
              </a:rPr>
              <a:t>por</a:t>
            </a:r>
            <a:r>
              <a:rPr lang="en-US" sz="1400" b="1" i="0" u="none" strike="noStrike" kern="1200" spc="0" baseline="0" dirty="0">
                <a:solidFill>
                  <a:srgbClr val="002060"/>
                </a:solidFill>
              </a:rPr>
              <a:t> </a:t>
            </a:r>
            <a:r>
              <a:rPr lang="en-US" sz="1400" b="1" i="0" u="none" strike="noStrike" kern="1200" spc="0" baseline="0" dirty="0" err="1">
                <a:solidFill>
                  <a:srgbClr val="002060"/>
                </a:solidFill>
              </a:rPr>
              <a:t>Sobredosis</a:t>
            </a:r>
            <a:r>
              <a:rPr lang="en-US" sz="1400" b="1" i="0" u="none" strike="noStrike" kern="1200" spc="0" baseline="0" dirty="0">
                <a:solidFill>
                  <a:srgbClr val="002060"/>
                </a:solidFill>
              </a:rPr>
              <a:t> </a:t>
            </a:r>
            <a:r>
              <a:rPr lang="en-US" sz="1400" b="1" i="0" u="none" strike="noStrike" kern="1200" spc="0" baseline="0" dirty="0" err="1">
                <a:solidFill>
                  <a:srgbClr val="002060"/>
                </a:solidFill>
              </a:rPr>
              <a:t>Relacionadas</a:t>
            </a:r>
            <a:r>
              <a:rPr lang="en-US" sz="1400" b="1" i="0" u="none" strike="noStrike" kern="1200" spc="0" baseline="0" dirty="0">
                <a:solidFill>
                  <a:srgbClr val="002060"/>
                </a:solidFill>
              </a:rPr>
              <a:t> a </a:t>
            </a:r>
            <a:r>
              <a:rPr lang="en-US" sz="1400" b="1" i="0" u="none" strike="noStrike" kern="1200" spc="0" baseline="0" dirty="0" err="1">
                <a:solidFill>
                  <a:srgbClr val="002060"/>
                </a:solidFill>
              </a:rPr>
              <a:t>Opioides</a:t>
            </a:r>
            <a:endParaRPr lang="en-US" sz="1400" b="1" i="0" u="none" strike="noStrike" kern="1200" spc="0" baseline="0" dirty="0">
              <a:solidFill>
                <a:srgbClr val="002060"/>
              </a:solidFill>
            </a:endParaRPr>
          </a:p>
          <a:p>
            <a:pPr>
              <a:defRPr/>
            </a:pPr>
            <a:r>
              <a:rPr lang="en-US" sz="1400" b="0" i="0" u="none" strike="noStrike" kern="1200" spc="0" baseline="0" dirty="0" err="1">
                <a:solidFill>
                  <a:srgbClr val="002060"/>
                </a:solidFill>
              </a:rPr>
              <a:t>desde</a:t>
            </a:r>
            <a:r>
              <a:rPr lang="en-US" sz="1400" b="0" i="0" u="none" strike="noStrike" kern="1200" spc="0" baseline="0" dirty="0">
                <a:solidFill>
                  <a:srgbClr val="002060"/>
                </a:solidFill>
              </a:rPr>
              <a:t> 2002 - 2024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B3B8-48ED-982F-3EE7C560FF96}"/>
              </c:ext>
            </c:extLst>
          </c:dPt>
          <c:dPt>
            <c:idx val="2"/>
            <c:invertIfNegative val="0"/>
            <c:bubble3D val="0"/>
            <c:spPr>
              <a:solidFill>
                <a:srgbClr val="002060"/>
              </a:solidFill>
              <a:ln>
                <a:noFill/>
              </a:ln>
              <a:effectLst/>
            </c:spPr>
            <c:extLst>
              <c:ext xmlns:c16="http://schemas.microsoft.com/office/drawing/2014/chart" uri="{C3380CC4-5D6E-409C-BE32-E72D297353CC}">
                <c16:uniqueId val="{00000003-B3B8-48ED-982F-3EE7C560FF96}"/>
              </c:ext>
            </c:extLst>
          </c:dPt>
          <c:dPt>
            <c:idx val="4"/>
            <c:invertIfNegative val="0"/>
            <c:bubble3D val="0"/>
            <c:spPr>
              <a:solidFill>
                <a:srgbClr val="002060"/>
              </a:solidFill>
              <a:ln>
                <a:noFill/>
              </a:ln>
              <a:effectLst/>
            </c:spPr>
            <c:extLst>
              <c:ext xmlns:c16="http://schemas.microsoft.com/office/drawing/2014/chart" uri="{C3380CC4-5D6E-409C-BE32-E72D297353CC}">
                <c16:uniqueId val="{00000005-B3B8-48ED-982F-3EE7C560FF96}"/>
              </c:ext>
            </c:extLst>
          </c:dPt>
          <c:dPt>
            <c:idx val="6"/>
            <c:invertIfNegative val="0"/>
            <c:bubble3D val="0"/>
            <c:spPr>
              <a:solidFill>
                <a:srgbClr val="002060"/>
              </a:solidFill>
              <a:ln>
                <a:noFill/>
              </a:ln>
              <a:effectLst/>
            </c:spPr>
            <c:extLst>
              <c:ext xmlns:c16="http://schemas.microsoft.com/office/drawing/2014/chart" uri="{C3380CC4-5D6E-409C-BE32-E72D297353CC}">
                <c16:uniqueId val="{00000007-B3B8-48ED-982F-3EE7C560FF96}"/>
              </c:ext>
            </c:extLst>
          </c:dPt>
          <c:dPt>
            <c:idx val="8"/>
            <c:invertIfNegative val="0"/>
            <c:bubble3D val="0"/>
            <c:spPr>
              <a:solidFill>
                <a:srgbClr val="002060"/>
              </a:solidFill>
              <a:ln>
                <a:noFill/>
              </a:ln>
              <a:effectLst/>
            </c:spPr>
            <c:extLst>
              <c:ext xmlns:c16="http://schemas.microsoft.com/office/drawing/2014/chart" uri="{C3380CC4-5D6E-409C-BE32-E72D297353CC}">
                <c16:uniqueId val="{00000009-B3B8-48ED-982F-3EE7C560FF96}"/>
              </c:ext>
            </c:extLst>
          </c:dPt>
          <c:dPt>
            <c:idx val="10"/>
            <c:invertIfNegative val="0"/>
            <c:bubble3D val="0"/>
            <c:spPr>
              <a:solidFill>
                <a:srgbClr val="002060"/>
              </a:solidFill>
              <a:ln>
                <a:noFill/>
              </a:ln>
              <a:effectLst/>
            </c:spPr>
            <c:extLst>
              <c:ext xmlns:c16="http://schemas.microsoft.com/office/drawing/2014/chart" uri="{C3380CC4-5D6E-409C-BE32-E72D297353CC}">
                <c16:uniqueId val="{0000000B-B3B8-48ED-982F-3EE7C560FF96}"/>
              </c:ext>
            </c:extLst>
          </c:dPt>
          <c:dPt>
            <c:idx val="12"/>
            <c:invertIfNegative val="0"/>
            <c:bubble3D val="0"/>
            <c:spPr>
              <a:solidFill>
                <a:srgbClr val="002060"/>
              </a:solidFill>
              <a:ln>
                <a:noFill/>
              </a:ln>
              <a:effectLst/>
            </c:spPr>
            <c:extLst>
              <c:ext xmlns:c16="http://schemas.microsoft.com/office/drawing/2014/chart" uri="{C3380CC4-5D6E-409C-BE32-E72D297353CC}">
                <c16:uniqueId val="{0000000D-B3B8-48ED-982F-3EE7C560FF96}"/>
              </c:ext>
            </c:extLst>
          </c:dPt>
          <c:dPt>
            <c:idx val="14"/>
            <c:invertIfNegative val="0"/>
            <c:bubble3D val="0"/>
            <c:spPr>
              <a:solidFill>
                <a:srgbClr val="002060"/>
              </a:solidFill>
              <a:ln>
                <a:noFill/>
              </a:ln>
              <a:effectLst/>
            </c:spPr>
            <c:extLst>
              <c:ext xmlns:c16="http://schemas.microsoft.com/office/drawing/2014/chart" uri="{C3380CC4-5D6E-409C-BE32-E72D297353CC}">
                <c16:uniqueId val="{0000000F-B3B8-48ED-982F-3EE7C560FF96}"/>
              </c:ext>
            </c:extLst>
          </c:dPt>
          <c:dPt>
            <c:idx val="16"/>
            <c:invertIfNegative val="0"/>
            <c:bubble3D val="0"/>
            <c:spPr>
              <a:solidFill>
                <a:srgbClr val="002060"/>
              </a:solidFill>
              <a:ln>
                <a:noFill/>
              </a:ln>
              <a:effectLst/>
            </c:spPr>
            <c:extLst>
              <c:ext xmlns:c16="http://schemas.microsoft.com/office/drawing/2014/chart" uri="{C3380CC4-5D6E-409C-BE32-E72D297353CC}">
                <c16:uniqueId val="{00000011-B3B8-48ED-982F-3EE7C560FF96}"/>
              </c:ext>
            </c:extLst>
          </c:dPt>
          <c:dPt>
            <c:idx val="18"/>
            <c:invertIfNegative val="0"/>
            <c:bubble3D val="0"/>
            <c:spPr>
              <a:solidFill>
                <a:srgbClr val="002060"/>
              </a:solidFill>
              <a:ln>
                <a:noFill/>
              </a:ln>
              <a:effectLst/>
            </c:spPr>
            <c:extLst>
              <c:ext xmlns:c16="http://schemas.microsoft.com/office/drawing/2014/chart" uri="{C3380CC4-5D6E-409C-BE32-E72D297353CC}">
                <c16:uniqueId val="{00000013-B3B8-48ED-982F-3EE7C560FF96}"/>
              </c:ext>
            </c:extLst>
          </c:dPt>
          <c:dPt>
            <c:idx val="20"/>
            <c:invertIfNegative val="0"/>
            <c:bubble3D val="0"/>
            <c:spPr>
              <a:solidFill>
                <a:srgbClr val="002060"/>
              </a:solidFill>
              <a:ln>
                <a:noFill/>
              </a:ln>
              <a:effectLst/>
            </c:spPr>
            <c:extLst>
              <c:ext xmlns:c16="http://schemas.microsoft.com/office/drawing/2014/chart" uri="{C3380CC4-5D6E-409C-BE32-E72D297353CC}">
                <c16:uniqueId val="{00000015-B3B8-48ED-982F-3EE7C560FF96}"/>
              </c:ext>
            </c:extLst>
          </c:dPt>
          <c:dPt>
            <c:idx val="22"/>
            <c:invertIfNegative val="0"/>
            <c:bubble3D val="0"/>
            <c:spPr>
              <a:solidFill>
                <a:srgbClr val="002060"/>
              </a:solidFill>
              <a:ln>
                <a:noFill/>
              </a:ln>
              <a:effectLst/>
            </c:spPr>
            <c:extLst>
              <c:ext xmlns:c16="http://schemas.microsoft.com/office/drawing/2014/chart" uri="{C3380CC4-5D6E-409C-BE32-E72D297353CC}">
                <c16:uniqueId val="{00000017-B3B8-48ED-982F-3EE7C560FF96}"/>
              </c:ext>
            </c:extLst>
          </c:dPt>
          <c:cat>
            <c:numRef>
              <c:f>Sheet1!$A$4:$A$26</c:f>
              <c:numCache>
                <c:formatCode>General</c:formatCod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numCache>
            </c:numRef>
          </c:cat>
          <c:val>
            <c:numRef>
              <c:f>Sheet1!$B$4:$B$26</c:f>
              <c:numCache>
                <c:formatCode>0.00</c:formatCode>
                <c:ptCount val="23"/>
                <c:pt idx="0">
                  <c:v>11920</c:v>
                </c:pt>
                <c:pt idx="1">
                  <c:v>12940</c:v>
                </c:pt>
                <c:pt idx="2">
                  <c:v>13756</c:v>
                </c:pt>
                <c:pt idx="3">
                  <c:v>14918</c:v>
                </c:pt>
                <c:pt idx="4">
                  <c:v>17545</c:v>
                </c:pt>
                <c:pt idx="5">
                  <c:v>18516</c:v>
                </c:pt>
                <c:pt idx="6">
                  <c:v>19582</c:v>
                </c:pt>
                <c:pt idx="7">
                  <c:v>20422</c:v>
                </c:pt>
                <c:pt idx="8">
                  <c:v>21089</c:v>
                </c:pt>
                <c:pt idx="9">
                  <c:v>22784</c:v>
                </c:pt>
                <c:pt idx="10">
                  <c:v>23166</c:v>
                </c:pt>
                <c:pt idx="11">
                  <c:v>25052</c:v>
                </c:pt>
                <c:pt idx="12">
                  <c:v>28647</c:v>
                </c:pt>
                <c:pt idx="13">
                  <c:v>33091</c:v>
                </c:pt>
                <c:pt idx="14">
                  <c:v>42249</c:v>
                </c:pt>
                <c:pt idx="15">
                  <c:v>47600</c:v>
                </c:pt>
                <c:pt idx="16">
                  <c:v>46802</c:v>
                </c:pt>
                <c:pt idx="17">
                  <c:v>49860</c:v>
                </c:pt>
                <c:pt idx="18">
                  <c:v>68630</c:v>
                </c:pt>
                <c:pt idx="19">
                  <c:v>80411</c:v>
                </c:pt>
                <c:pt idx="20" formatCode="#,##0">
                  <c:v>81806</c:v>
                </c:pt>
                <c:pt idx="21" formatCode="#,##0">
                  <c:v>79358</c:v>
                </c:pt>
                <c:pt idx="22" formatCode="#,##0">
                  <c:v>54045</c:v>
                </c:pt>
              </c:numCache>
            </c:numRef>
          </c:val>
          <c:extLst>
            <c:ext xmlns:c16="http://schemas.microsoft.com/office/drawing/2014/chart" uri="{C3380CC4-5D6E-409C-BE32-E72D297353CC}">
              <c16:uniqueId val="{00000018-B3B8-48ED-982F-3EE7C560FF96}"/>
            </c:ext>
          </c:extLst>
        </c:ser>
        <c:dLbls>
          <c:showLegendKey val="0"/>
          <c:showVal val="0"/>
          <c:showCatName val="0"/>
          <c:showSerName val="0"/>
          <c:showPercent val="0"/>
          <c:showBubbleSize val="0"/>
        </c:dLbls>
        <c:gapWidth val="219"/>
        <c:overlap val="-27"/>
        <c:axId val="1711313040"/>
        <c:axId val="1711314000"/>
      </c:barChart>
      <c:catAx>
        <c:axId val="1711313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solidFill>
                      <a:srgbClr val="002060"/>
                    </a:solidFill>
                  </a:rPr>
                  <a:t>Año</a:t>
                </a:r>
              </a:p>
            </c:rich>
          </c:tx>
          <c:layout>
            <c:manualLayout>
              <c:xMode val="edge"/>
              <c:yMode val="edge"/>
              <c:x val="0.54252600949917706"/>
              <c:y val="0.910499080383031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ln>
                  <a:noFill/>
                </a:ln>
                <a:solidFill>
                  <a:srgbClr val="002060"/>
                </a:solidFill>
                <a:latin typeface="+mn-lt"/>
                <a:ea typeface="+mn-ea"/>
                <a:cs typeface="+mn-cs"/>
              </a:defRPr>
            </a:pPr>
            <a:endParaRPr lang="en-US"/>
          </a:p>
        </c:txPr>
        <c:crossAx val="1711314000"/>
        <c:crosses val="autoZero"/>
        <c:auto val="1"/>
        <c:lblAlgn val="ctr"/>
        <c:lblOffset val="100"/>
        <c:noMultiLvlLbl val="0"/>
      </c:catAx>
      <c:valAx>
        <c:axId val="1711314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r>
                  <a:rPr lang="en-US" sz="1100" b="1" i="0" u="none" strike="noStrike" kern="1200" baseline="0" dirty="0" err="1">
                    <a:solidFill>
                      <a:srgbClr val="002060"/>
                    </a:solidFill>
                  </a:rPr>
                  <a:t>Número</a:t>
                </a:r>
                <a:r>
                  <a:rPr lang="en-US" sz="1100" b="1" i="0" u="none" strike="noStrike" kern="1200" baseline="0" dirty="0">
                    <a:solidFill>
                      <a:srgbClr val="002060"/>
                    </a:solidFill>
                  </a:rPr>
                  <a:t> de </a:t>
                </a:r>
                <a:r>
                  <a:rPr lang="en-US" sz="1100" b="1" i="0" u="none" strike="noStrike" kern="1200" baseline="0" dirty="0" err="1">
                    <a:solidFill>
                      <a:srgbClr val="002060"/>
                    </a:solidFill>
                  </a:rPr>
                  <a:t>Muertes</a:t>
                </a:r>
                <a:r>
                  <a:rPr lang="en-US" sz="1100" b="1" i="0" u="none" strike="noStrike" kern="1200" baseline="0" dirty="0">
                    <a:solidFill>
                      <a:srgbClr val="002060"/>
                    </a:solidFill>
                  </a:rPr>
                  <a:t> </a:t>
                </a:r>
                <a:r>
                  <a:rPr lang="en-US" sz="1100" b="1" i="0" u="none" strike="noStrike" kern="1200" baseline="0" dirty="0" err="1">
                    <a:solidFill>
                      <a:srgbClr val="002060"/>
                    </a:solidFill>
                  </a:rPr>
                  <a:t>por</a:t>
                </a:r>
                <a:r>
                  <a:rPr lang="en-US" sz="1100" b="1" i="0" u="none" strike="noStrike" kern="1200" baseline="0" dirty="0">
                    <a:solidFill>
                      <a:srgbClr val="002060"/>
                    </a:solidFill>
                  </a:rPr>
                  <a:t> </a:t>
                </a:r>
                <a:r>
                  <a:rPr lang="en-US" sz="1100" b="1" i="0" u="none" strike="noStrike" kern="1200" baseline="0" dirty="0" err="1">
                    <a:solidFill>
                      <a:srgbClr val="002060"/>
                    </a:solidFill>
                  </a:rPr>
                  <a:t>Sobredosis</a:t>
                </a:r>
                <a:r>
                  <a:rPr lang="en-US" sz="1100" b="1" i="0" u="none" strike="noStrike" kern="1200" baseline="0" dirty="0">
                    <a:solidFill>
                      <a:srgbClr val="002060"/>
                    </a:solidFill>
                  </a:rPr>
                  <a:t> </a:t>
                </a:r>
                <a:r>
                  <a:rPr lang="en-US" sz="1100" b="1" i="0" u="none" strike="noStrike" kern="1200" baseline="0" dirty="0" err="1">
                    <a:solidFill>
                      <a:srgbClr val="002060"/>
                    </a:solidFill>
                  </a:rPr>
                  <a:t>Relacionadas</a:t>
                </a:r>
                <a:r>
                  <a:rPr lang="en-US" sz="1100" b="1" i="0" u="none" strike="noStrike" kern="1200" baseline="0" dirty="0">
                    <a:solidFill>
                      <a:srgbClr val="002060"/>
                    </a:solidFill>
                  </a:rPr>
                  <a:t> a </a:t>
                </a:r>
                <a:r>
                  <a:rPr lang="en-US" sz="1100" b="1" i="0" u="none" strike="noStrike" kern="1200" baseline="0" dirty="0" err="1">
                    <a:solidFill>
                      <a:srgbClr val="002060"/>
                    </a:solidFill>
                  </a:rPr>
                  <a:t>Opioides</a:t>
                </a:r>
                <a:endParaRPr lang="en-US" sz="1100" b="1" i="0" u="none" strike="noStrike" kern="1200" baseline="0" dirty="0">
                  <a:solidFill>
                    <a:srgbClr val="002060"/>
                  </a:solidFill>
                </a:endParaRPr>
              </a:p>
            </c:rich>
          </c:tx>
          <c:layout>
            <c:manualLayout>
              <c:xMode val="edge"/>
              <c:yMode val="edge"/>
              <c:x val="1.6844078190096877E-3"/>
              <c:y val="0.2233251516877098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711313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alpha val="85000"/>
              </a:schemeClr>
            </a:solidFill>
            <a:ln w="9525" cap="flat" cmpd="sng" algn="ctr">
              <a:solidFill>
                <a:schemeClr val="lt1">
                  <a:alpha val="50000"/>
                </a:schemeClr>
              </a:solidFill>
              <a:round/>
            </a:ln>
            <a:effectLst/>
          </c:spPr>
          <c:invertIfNegative val="0"/>
          <c:dPt>
            <c:idx val="1"/>
            <c:invertIfNegative val="0"/>
            <c:bubble3D val="0"/>
            <c:spPr>
              <a:solidFill>
                <a:schemeClr val="accent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1A6-46D8-A1F7-A1AFF122915A}"/>
              </c:ext>
            </c:extLst>
          </c:dPt>
          <c:dPt>
            <c:idx val="3"/>
            <c:invertIfNegative val="0"/>
            <c:bubble3D val="0"/>
            <c:spPr>
              <a:solidFill>
                <a:schemeClr val="accent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21A6-46D8-A1F7-A1AFF122915A}"/>
              </c:ext>
            </c:extLst>
          </c:dPt>
          <c:dPt>
            <c:idx val="5"/>
            <c:invertIfNegative val="0"/>
            <c:bubble3D val="0"/>
            <c:spPr>
              <a:solidFill>
                <a:schemeClr val="accent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1A6-46D8-A1F7-A1AFF122915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Sheet2!$A$14:$A$20</c:f>
              <c:strCache>
                <c:ptCount val="7"/>
                <c:pt idx="0">
                  <c:v>Indígena Estadounidense / Nativo de Alaska No Hispano</c:v>
                </c:pt>
                <c:pt idx="1">
                  <c:v>Blanco No Hispano</c:v>
                </c:pt>
                <c:pt idx="2">
                  <c:v>Nativo Hawaiano / Otro Isleño del Pacífico No Hispano</c:v>
                </c:pt>
                <c:pt idx="3">
                  <c:v>Multiracial No Hispano</c:v>
                </c:pt>
                <c:pt idx="4">
                  <c:v>Negro No Hispano</c:v>
                </c:pt>
                <c:pt idx="5">
                  <c:v>Hispano</c:v>
                </c:pt>
                <c:pt idx="6">
                  <c:v>Asiático No Hispano</c:v>
                </c:pt>
              </c:strCache>
            </c:strRef>
          </c:cat>
          <c:val>
            <c:numRef>
              <c:f>Sheet2!$B$14:$B$20</c:f>
              <c:numCache>
                <c:formatCode>General</c:formatCode>
                <c:ptCount val="7"/>
                <c:pt idx="0">
                  <c:v>23.8</c:v>
                </c:pt>
                <c:pt idx="1">
                  <c:v>17.600000000000001</c:v>
                </c:pt>
                <c:pt idx="2">
                  <c:v>17.3</c:v>
                </c:pt>
                <c:pt idx="3">
                  <c:v>9.1999999999999993</c:v>
                </c:pt>
                <c:pt idx="4">
                  <c:v>9.1</c:v>
                </c:pt>
                <c:pt idx="5">
                  <c:v>8.1999999999999993</c:v>
                </c:pt>
                <c:pt idx="6">
                  <c:v>6.5</c:v>
                </c:pt>
              </c:numCache>
            </c:numRef>
          </c:val>
          <c:extLst>
            <c:ext xmlns:c16="http://schemas.microsoft.com/office/drawing/2014/chart" uri="{C3380CC4-5D6E-409C-BE32-E72D297353CC}">
              <c16:uniqueId val="{00000000-21A6-46D8-A1F7-A1AFF122915A}"/>
            </c:ext>
          </c:extLst>
        </c:ser>
        <c:dLbls>
          <c:dLblPos val="inEnd"/>
          <c:showLegendKey val="0"/>
          <c:showVal val="1"/>
          <c:showCatName val="0"/>
          <c:showSerName val="0"/>
          <c:showPercent val="0"/>
          <c:showBubbleSize val="0"/>
        </c:dLbls>
        <c:gapWidth val="65"/>
        <c:axId val="82956016"/>
        <c:axId val="82956496"/>
      </c:barChart>
      <c:catAx>
        <c:axId val="8295601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accent1">
                        <a:lumMod val="75000"/>
                      </a:schemeClr>
                    </a:solidFill>
                    <a:latin typeface="+mn-lt"/>
                    <a:ea typeface="+mn-ea"/>
                    <a:cs typeface="+mn-cs"/>
                  </a:defRPr>
                </a:pPr>
                <a:r>
                  <a:rPr lang="en-US" sz="1100">
                    <a:solidFill>
                      <a:schemeClr val="accent1">
                        <a:lumMod val="75000"/>
                      </a:schemeClr>
                    </a:solidFill>
                  </a:rPr>
                  <a:t>Raza/Etnia</a:t>
                </a:r>
              </a:p>
            </c:rich>
          </c:tx>
          <c:layout>
            <c:manualLayout>
              <c:xMode val="edge"/>
              <c:yMode val="edge"/>
              <c:x val="1.5103243153890155E-2"/>
              <c:y val="0.3512190142898804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accent1">
                    <a:lumMod val="50000"/>
                  </a:schemeClr>
                </a:solidFill>
                <a:latin typeface="+mn-lt"/>
                <a:ea typeface="+mn-ea"/>
                <a:cs typeface="+mn-cs"/>
              </a:defRPr>
            </a:pPr>
            <a:endParaRPr lang="en-US"/>
          </a:p>
        </c:txPr>
        <c:crossAx val="82956496"/>
        <c:crosses val="autoZero"/>
        <c:auto val="1"/>
        <c:lblAlgn val="ctr"/>
        <c:lblOffset val="100"/>
        <c:noMultiLvlLbl val="0"/>
      </c:catAx>
      <c:valAx>
        <c:axId val="829564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200" b="1" i="0" u="none" strike="noStrike" kern="1200" baseline="0">
                    <a:solidFill>
                      <a:schemeClr val="accent1">
                        <a:lumMod val="75000"/>
                      </a:schemeClr>
                    </a:solidFill>
                    <a:latin typeface="+mn-lt"/>
                    <a:ea typeface="+mn-ea"/>
                    <a:cs typeface="+mn-cs"/>
                  </a:defRPr>
                </a:pPr>
                <a:r>
                  <a:rPr lang="en-US" sz="1200">
                    <a:solidFill>
                      <a:schemeClr val="accent1">
                        <a:lumMod val="75000"/>
                      </a:schemeClr>
                    </a:solidFill>
                  </a:rPr>
                  <a:t>Tasa Ajustada de Edad Por Cada 100,000</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crossAx val="82956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mmwr/volumes/71/wr/mm7146a4.htm#:~:text=From%202019%20to%202020%2C%20all,by%20Black%20and%20Hispanic%20pers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suicide/facts/disparities-in-suicid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suicide/facts/disparities-in-suicid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sqars.cdc.gov/lcd/?o=LCD&amp;y1=2022&amp;y2=2022&amp;ct=10&amp;cc=ALL&amp;g=00&amp;s=0&amp;r=0&amp;ry=2&amp;e=0&amp;ar=lcd1age&amp;at=groups&amp;ag=lcd1age&amp;a1=0&amp;a2=19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s-ES" sz="1200" b="0" i="0" u="none" strike="noStrike" cap="none" dirty="0">
                <a:solidFill>
                  <a:schemeClr val="dk1"/>
                </a:solidFill>
                <a:latin typeface="Calibri"/>
                <a:ea typeface="Calibri"/>
                <a:cs typeface="Calibri"/>
                <a:sym typeface="Calibri"/>
              </a:rPr>
              <a:t>21/6/2024 CS: actualizado 68% en 2024, número total de muertes, se puede actualizar el gráfico usando https://www.cdc.gov/nchs/products/databriefs/db549.htm </a:t>
            </a:r>
          </a:p>
          <a:p>
            <a:pPr marL="0" indent="0"/>
            <a:endParaRPr lang="es-ES" sz="1200" b="0" i="0" u="none" strike="noStrike" cap="none" dirty="0">
              <a:solidFill>
                <a:schemeClr val="dk1"/>
              </a:solidFill>
              <a:effectLst/>
              <a:latin typeface="Calibri"/>
              <a:ea typeface="Calibri"/>
              <a:cs typeface="Calibri"/>
              <a:sym typeface="Calibri"/>
            </a:endParaRPr>
          </a:p>
          <a:p>
            <a:pPr marL="0" indent="0"/>
            <a:r>
              <a:rPr lang="es-ES" sz="1200" b="0" i="0" u="none" strike="noStrike" cap="none" dirty="0">
                <a:solidFill>
                  <a:schemeClr val="dk1"/>
                </a:solidFill>
                <a:effectLst/>
                <a:latin typeface="Calibri"/>
                <a:ea typeface="Calibri"/>
                <a:cs typeface="Calibri"/>
                <a:sym typeface="Calibri"/>
              </a:rPr>
              <a:t>Los IA/NA aumentaron un 15%, los negros aumentaron un 7,5%, los hispanos aumentaron un 7,6%</a:t>
            </a:r>
          </a:p>
          <a:p>
            <a:pPr marL="0" indent="0">
              <a:buFont typeface="Calibri"/>
              <a:buNone/>
            </a:pPr>
            <a:endParaRPr lang="en-US" dirty="0"/>
          </a:p>
          <a:p>
            <a:pPr marL="0" indent="0"/>
            <a:r>
              <a:rPr lang="es-ES" sz="1200" b="0" i="0" u="none" strike="noStrike" cap="none" dirty="0">
                <a:solidFill>
                  <a:schemeClr val="dk1"/>
                </a:solidFill>
                <a:effectLst/>
                <a:latin typeface="Calibri"/>
                <a:ea typeface="Calibri"/>
                <a:cs typeface="Calibri"/>
                <a:sym typeface="Calibri"/>
              </a:rPr>
              <a:t>NOTA DE FUENTE: De 2019 a 2020, el aumento anual en las muertes por sobredosis de drogas fue del 56 % entre los negros y del 41 % entre los hispanos, pero fue del 28 % entre las personas blancas.</a:t>
            </a:r>
          </a:p>
          <a:p>
            <a:pPr marL="0" indent="0"/>
            <a:endParaRPr lang="es-ES" sz="1200" b="0" i="0" u="none" strike="noStrike" cap="none" dirty="0">
              <a:solidFill>
                <a:schemeClr val="dk1"/>
              </a:solidFill>
              <a:effectLst/>
              <a:latin typeface="Calibri"/>
              <a:ea typeface="Calibri"/>
              <a:cs typeface="Calibri"/>
              <a:sym typeface="Calibri"/>
            </a:endParaRPr>
          </a:p>
          <a:p>
            <a:pPr marL="0" indent="0"/>
            <a:r>
              <a:rPr lang="en-US" sz="1000" dirty="0">
                <a:latin typeface="Calibri" panose="020F0502020204030204" pitchFamily="34" charset="0"/>
                <a:ea typeface="Arial"/>
                <a:cs typeface="Calibri" panose="020F0502020204030204" pitchFamily="34" charset="0"/>
                <a:sym typeface="Arial"/>
              </a:rPr>
              <a:t>(</a:t>
            </a:r>
            <a:r>
              <a:rPr lang="en-US" sz="1000" u="sng" dirty="0">
                <a:solidFill>
                  <a:srgbClr val="1155CC"/>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https://www.cdc.gov/mmwr/volumes/71/wr/mm7146a4.htm#:~:text=From%202019%20to%202020%2C%20all,by%20Black%20and%20Hispanic%20persons</a:t>
            </a:r>
            <a:r>
              <a:rPr lang="en-US" sz="1000" dirty="0">
                <a:latin typeface="Calibri" panose="020F0502020204030204" pitchFamily="34" charset="0"/>
                <a:ea typeface="Arial"/>
                <a:cs typeface="Calibri" panose="020F0502020204030204" pitchFamily="34" charset="0"/>
                <a:sym typeface="Arial"/>
              </a:rPr>
              <a:t>) </a:t>
            </a:r>
            <a:endParaRPr sz="1000" dirty="0">
              <a:latin typeface="Calibri" panose="020F0502020204030204" pitchFamily="34" charset="0"/>
              <a:ea typeface="Arial"/>
              <a:cs typeface="Calibri" panose="020F0502020204030204" pitchFamily="34" charset="0"/>
            </a:endParaRPr>
          </a:p>
          <a:p>
            <a:pPr marL="0" lvl="0" indent="0" algn="l" rtl="0">
              <a:lnSpc>
                <a:spcPct val="100000"/>
              </a:lnSpc>
              <a:spcBef>
                <a:spcPts val="0"/>
              </a:spcBef>
              <a:spcAft>
                <a:spcPts val="0"/>
              </a:spcAft>
              <a:buSzPts val="1400"/>
              <a:buNone/>
            </a:pPr>
            <a:endParaRPr sz="10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El devastador número de muertes por sobredosis sigue aumentando. (lea las estadísticas arriba)</a:t>
            </a:r>
          </a:p>
          <a:p>
            <a:pPr marL="0" lvl="0" indent="0" algn="l" rtl="0">
              <a:lnSpc>
                <a:spcPct val="100000"/>
              </a:lnSpc>
              <a:spcBef>
                <a:spcPts val="0"/>
              </a:spcBef>
              <a:spcAft>
                <a:spcPts val="0"/>
              </a:spcAft>
              <a:buSzPts val="1400"/>
              <a:buNone/>
            </a:pPr>
            <a:endParaRPr lang="en-US" sz="11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“De 2020 a 2021, las personas nativo hawaianas o de otras islas del Pacífico no hispanas y las personas estadounidenses nativo americanas o nativo de Alaska no hispanas experimentaron los mayores incrementos porcentuales en las tasas de muertes por sobredosis de drogas, aumentando un 47% y un 33%, respectivamente, seguidos por un aumento del 23% entre las personas negras no hispanas y un aumento del 20% entre las personas hispanas.”</a:t>
            </a:r>
            <a:endParaRPr sz="900" dirty="0">
              <a:latin typeface="Calibri" panose="020F0502020204030204" pitchFamily="34" charset="0"/>
              <a:ea typeface="Arial"/>
              <a:cs typeface="Calibri" panose="020F0502020204030204" pitchFamily="34" charset="0"/>
              <a:sym typeface="Arial"/>
            </a:endParaRPr>
          </a:p>
        </p:txBody>
      </p:sp>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Finalmente, la urgencia de abordar las ACE y las sobredosis se ve agravada por la urgencia de abordar el suicidio, que sigue estando entre las diez principales causas de muerte en Estados Unidos.</a:t>
            </a:r>
            <a:endParaRPr sz="1400" dirty="0"/>
          </a:p>
        </p:txBody>
      </p:sp>
      <p:sp>
        <p:nvSpPr>
          <p:cNvPr id="297" name="Google Shape;2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El suicidio es una de las principales causas de muerte en Estados Unidos, con 45,979 muertes en 2020. Esto equivale a aproximadamente una muerte cada 11 minutos. El número de personas que piensan en el suicidio o intentan suicidarse es aún mayor. En 2020, 1.2 millones intentaron suicidarse, 3.2 millones planearon un intento de suicidio y se estima que 12.2 millones de adultos Estadounidenses pensaron seriamente en el suicidio.</a:t>
            </a:r>
            <a:endParaRPr dirty="0"/>
          </a:p>
        </p:txBody>
      </p:sp>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bc28e4487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3bc28e4487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NOTA DE FUENTE: Entre 2018 y 2021, las tasas de suicidio aumentaron significativamente en general entre las personas no hispanas IA/NA (26%) y las personas no hispanas negras (19,2%), y disminuyeron en un 3,9% entre las personas no hispanas blancas. Además, el riesgo de suicidio es mayor entre las personas que se identifican como lesbianas, </a:t>
            </a:r>
            <a:r>
              <a:rPr lang="es-ES" sz="1200" b="0" i="0" u="none" strike="noStrike" cap="none" dirty="0" err="1">
                <a:solidFill>
                  <a:schemeClr val="dk1"/>
                </a:solidFill>
                <a:effectLst/>
                <a:latin typeface="Calibri"/>
                <a:ea typeface="Calibri"/>
                <a:cs typeface="Calibri"/>
                <a:sym typeface="Calibri"/>
              </a:rPr>
              <a:t>gays</a:t>
            </a:r>
            <a:r>
              <a:rPr lang="es-ES" sz="1200" b="0" i="0" u="none" strike="noStrike" cap="none" dirty="0">
                <a:solidFill>
                  <a:schemeClr val="dk1"/>
                </a:solidFill>
                <a:effectLst/>
                <a:latin typeface="Calibri"/>
                <a:ea typeface="Calibri"/>
                <a:cs typeface="Calibri"/>
                <a:sym typeface="Calibri"/>
              </a:rPr>
              <a:t> o bisexuales.</a:t>
            </a:r>
            <a:endParaRPr lang="en-US" sz="10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sz="1000" dirty="0">
                <a:latin typeface="Calibri" panose="020F0502020204030204" pitchFamily="34" charset="0"/>
                <a:ea typeface="Arial"/>
                <a:cs typeface="Calibri" panose="020F0502020204030204" pitchFamily="34" charset="0"/>
                <a:sym typeface="Arial"/>
              </a:rPr>
              <a:t>(</a:t>
            </a:r>
            <a:r>
              <a:rPr lang="en-US" sz="1000" u="sng" dirty="0">
                <a:solidFill>
                  <a:srgbClr val="1155CC"/>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https://www.cdc.gov/suicide/facts/disparities-in-suicide.html</a:t>
            </a:r>
            <a:r>
              <a:rPr lang="en-US" sz="1000" dirty="0">
                <a:latin typeface="Calibri" panose="020F0502020204030204" pitchFamily="34" charset="0"/>
                <a:ea typeface="Arial"/>
                <a:cs typeface="Calibri" panose="020F0502020204030204" pitchFamily="34" charset="0"/>
                <a:sym typeface="Arial"/>
              </a:rPr>
              <a:t>) </a:t>
            </a:r>
            <a:endParaRPr dirty="0"/>
          </a:p>
        </p:txBody>
      </p:sp>
      <p:sp>
        <p:nvSpPr>
          <p:cNvPr id="322" name="Google Shape;322;g23bc28e4487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a:extLst>
            <a:ext uri="{FF2B5EF4-FFF2-40B4-BE49-F238E27FC236}">
              <a16:creationId xmlns:a16="http://schemas.microsoft.com/office/drawing/2014/main" id="{754F4EDC-BAD2-4AD0-61C1-92D3CA7CE9C5}"/>
            </a:ext>
          </a:extLst>
        </p:cNvPr>
        <p:cNvGrpSpPr/>
        <p:nvPr/>
      </p:nvGrpSpPr>
      <p:grpSpPr>
        <a:xfrm>
          <a:off x="0" y="0"/>
          <a:ext cx="0" cy="0"/>
          <a:chOff x="0" y="0"/>
          <a:chExt cx="0" cy="0"/>
        </a:xfrm>
      </p:grpSpPr>
      <p:sp>
        <p:nvSpPr>
          <p:cNvPr id="320" name="Google Shape;320;g23bc28e4487_0_89:notes">
            <a:extLst>
              <a:ext uri="{FF2B5EF4-FFF2-40B4-BE49-F238E27FC236}">
                <a16:creationId xmlns:a16="http://schemas.microsoft.com/office/drawing/2014/main" id="{5A274EA6-AF71-E1E1-077C-A4B8E1BCDB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3bc28e4487_0_89:notes">
            <a:extLst>
              <a:ext uri="{FF2B5EF4-FFF2-40B4-BE49-F238E27FC236}">
                <a16:creationId xmlns:a16="http://schemas.microsoft.com/office/drawing/2014/main" id="{E9903B9C-AE9A-797D-C29F-9F88895439B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NOTA DE FUENTE: Entre 2018 y 2021, las tasas de suicidio aumentaron significativamente en general entre las personas no hispanas IA/NA (26%) y las personas no hispanas negras (19,2%), y disminuyeron en un 3,9% entre las personas no hispanas blancas. Además, el riesgo de suicidio es mayor entre las personas que se identifican como lesbianas, </a:t>
            </a:r>
            <a:r>
              <a:rPr lang="es-ES" sz="1200" b="0" i="0" u="none" strike="noStrike" cap="none" dirty="0" err="1">
                <a:solidFill>
                  <a:schemeClr val="dk1"/>
                </a:solidFill>
                <a:effectLst/>
                <a:latin typeface="Calibri"/>
                <a:ea typeface="Calibri"/>
                <a:cs typeface="Calibri"/>
                <a:sym typeface="Calibri"/>
              </a:rPr>
              <a:t>gays</a:t>
            </a:r>
            <a:r>
              <a:rPr lang="es-ES" sz="1200" b="0" i="0" u="none" strike="noStrike" cap="none" dirty="0">
                <a:solidFill>
                  <a:schemeClr val="dk1"/>
                </a:solidFill>
                <a:effectLst/>
                <a:latin typeface="Calibri"/>
                <a:ea typeface="Calibri"/>
                <a:cs typeface="Calibri"/>
                <a:sym typeface="Calibri"/>
              </a:rPr>
              <a:t> o bisexuales.</a:t>
            </a:r>
            <a:endParaRPr lang="en-US" sz="10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sz="1000" dirty="0">
                <a:latin typeface="Calibri" panose="020F0502020204030204" pitchFamily="34" charset="0"/>
                <a:ea typeface="Arial"/>
                <a:cs typeface="Calibri" panose="020F0502020204030204" pitchFamily="34" charset="0"/>
                <a:sym typeface="Arial"/>
              </a:rPr>
              <a:t>(</a:t>
            </a:r>
            <a:r>
              <a:rPr lang="en-US" sz="1000" u="sng" dirty="0">
                <a:solidFill>
                  <a:srgbClr val="1155CC"/>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https://www.cdc.gov/suicide/facts/disparities-in-suicide.html</a:t>
            </a:r>
            <a:r>
              <a:rPr lang="en-US" sz="1000" dirty="0">
                <a:latin typeface="Calibri" panose="020F0502020204030204" pitchFamily="34" charset="0"/>
                <a:ea typeface="Arial"/>
                <a:cs typeface="Calibri" panose="020F0502020204030204" pitchFamily="34" charset="0"/>
                <a:sym typeface="Arial"/>
              </a:rPr>
              <a:t>) </a:t>
            </a:r>
            <a:endParaRPr dirty="0"/>
          </a:p>
        </p:txBody>
      </p:sp>
      <p:sp>
        <p:nvSpPr>
          <p:cNvPr id="322" name="Google Shape;322;g23bc28e4487_0_89:notes">
            <a:extLst>
              <a:ext uri="{FF2B5EF4-FFF2-40B4-BE49-F238E27FC236}">
                <a16:creationId xmlns:a16="http://schemas.microsoft.com/office/drawing/2014/main" id="{5B3DAFF3-B423-6603-0AD2-B6154535E8B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703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0" name="Google Shape;3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610cdb19ab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1" name="Google Shape;351;g2610cdb19a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Fuente: Stein MD, Conti MT, </a:t>
            </a:r>
            <a:r>
              <a:rPr lang="es-ES" sz="1200" b="0" i="0" u="none" strike="noStrike" cap="none" dirty="0" err="1">
                <a:solidFill>
                  <a:schemeClr val="dk1"/>
                </a:solidFill>
                <a:effectLst/>
                <a:latin typeface="Calibri"/>
                <a:ea typeface="Calibri"/>
                <a:cs typeface="Calibri"/>
                <a:sym typeface="Calibri"/>
              </a:rPr>
              <a:t>Kenney</a:t>
            </a:r>
            <a:r>
              <a:rPr lang="es-ES" sz="1200" b="0" i="0" u="none" strike="noStrike" cap="none" dirty="0">
                <a:solidFill>
                  <a:schemeClr val="dk1"/>
                </a:solidFill>
                <a:effectLst/>
                <a:latin typeface="Calibri"/>
                <a:ea typeface="Calibri"/>
                <a:cs typeface="Calibri"/>
                <a:sym typeface="Calibri"/>
              </a:rPr>
              <a:t> S, et al. Efectos de experiencias adversas en la infancia sobre el inicio del consumo de opioides, el uso de drogas por inyección y las sobredosis en personas con trastorno por consumo de opioides. </a:t>
            </a:r>
            <a:r>
              <a:rPr lang="es-ES" sz="1200" b="0" i="0" u="none" strike="noStrike" cap="none" dirty="0" err="1">
                <a:solidFill>
                  <a:schemeClr val="dk1"/>
                </a:solidFill>
                <a:effectLst/>
                <a:latin typeface="Calibri"/>
                <a:ea typeface="Calibri"/>
                <a:cs typeface="Calibri"/>
                <a:sym typeface="Calibri"/>
              </a:rPr>
              <a:t>Drug</a:t>
            </a:r>
            <a:r>
              <a:rPr lang="es-ES" sz="1200" b="0" i="0" u="none" strike="noStrike" cap="none" dirty="0">
                <a:solidFill>
                  <a:schemeClr val="dk1"/>
                </a:solidFill>
                <a:effectLst/>
                <a:latin typeface="Calibri"/>
                <a:ea typeface="Calibri"/>
                <a:cs typeface="Calibri"/>
                <a:sym typeface="Calibri"/>
              </a:rPr>
              <a:t> Alcohol </a:t>
            </a:r>
            <a:r>
              <a:rPr lang="es-ES" sz="1200" b="0" i="0" u="none" strike="noStrike" cap="none" dirty="0" err="1">
                <a:solidFill>
                  <a:schemeClr val="dk1"/>
                </a:solidFill>
                <a:effectLst/>
                <a:latin typeface="Calibri"/>
                <a:ea typeface="Calibri"/>
                <a:cs typeface="Calibri"/>
                <a:sym typeface="Calibri"/>
              </a:rPr>
              <a:t>Depend</a:t>
            </a:r>
            <a:r>
              <a:rPr lang="es-ES" sz="1200" b="0" i="0" u="none" strike="noStrike" cap="none" dirty="0">
                <a:solidFill>
                  <a:schemeClr val="dk1"/>
                </a:solidFill>
                <a:effectLst/>
                <a:latin typeface="Calibri"/>
                <a:ea typeface="Calibri"/>
                <a:cs typeface="Calibri"/>
                <a:sym typeface="Calibri"/>
              </a:rPr>
              <a:t>. 2017;179:325-329. doi:10.1016/j.drugalcdep.2017.07.007</a:t>
            </a:r>
            <a:endParaRPr dirty="0"/>
          </a:p>
        </p:txBody>
      </p:sp>
      <p:sp>
        <p:nvSpPr>
          <p:cNvPr id="360" name="Google Shape;3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Fuente: </a:t>
            </a:r>
            <a:r>
              <a:rPr lang="en-US" sz="1200" dirty="0">
                <a:solidFill>
                  <a:schemeClr val="dk1"/>
                </a:solidFill>
                <a:latin typeface="Calibri"/>
                <a:ea typeface="Calibri"/>
                <a:cs typeface="Calibri"/>
                <a:sym typeface="Calibri"/>
              </a:rPr>
              <a:t>https://pubmed.ncbi.nlm.nih.gov/28364579/</a:t>
            </a:r>
            <a:r>
              <a:rPr lang="en-US" dirty="0"/>
              <a:t> </a:t>
            </a:r>
            <a:endParaRPr dirty="0"/>
          </a:p>
        </p:txBody>
      </p:sp>
      <p:sp>
        <p:nvSpPr>
          <p:cNvPr id="371" name="Google Shape;3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Fuente: Hughes K, Bellis MA, Hardcastle KA, Sethi D, Butchart A, </a:t>
            </a:r>
            <a:r>
              <a:rPr lang="en-US" sz="1200" b="0" i="0" u="none" strike="noStrike" cap="none" dirty="0" err="1">
                <a:solidFill>
                  <a:schemeClr val="dk1"/>
                </a:solidFill>
                <a:effectLst/>
                <a:latin typeface="Calibri"/>
                <a:ea typeface="Calibri"/>
                <a:cs typeface="Calibri"/>
                <a:sym typeface="Calibri"/>
              </a:rPr>
              <a:t>Mikton</a:t>
            </a:r>
            <a:r>
              <a:rPr lang="en-US" sz="1200" b="0" i="0" u="none" strike="noStrike" cap="none" dirty="0">
                <a:solidFill>
                  <a:schemeClr val="dk1"/>
                </a:solidFill>
                <a:effectLst/>
                <a:latin typeface="Calibri"/>
                <a:ea typeface="Calibri"/>
                <a:cs typeface="Calibri"/>
                <a:sym typeface="Calibri"/>
              </a:rPr>
              <a:t> C, Jones L., Dunne MP. El </a:t>
            </a:r>
            <a:r>
              <a:rPr lang="en-US" sz="1200" b="0" i="0" u="none" strike="noStrike" cap="none" dirty="0" err="1">
                <a:solidFill>
                  <a:schemeClr val="dk1"/>
                </a:solidFill>
                <a:effectLst/>
                <a:latin typeface="Calibri"/>
                <a:ea typeface="Calibri"/>
                <a:cs typeface="Calibri"/>
                <a:sym typeface="Calibri"/>
              </a:rPr>
              <a:t>efecto</a:t>
            </a:r>
            <a:r>
              <a:rPr lang="en-US" sz="1200" b="0" i="0" u="none" strike="noStrike" cap="none" dirty="0">
                <a:solidFill>
                  <a:schemeClr val="dk1"/>
                </a:solidFill>
                <a:effectLst/>
                <a:latin typeface="Calibri"/>
                <a:ea typeface="Calibri"/>
                <a:cs typeface="Calibri"/>
                <a:sym typeface="Calibri"/>
              </a:rPr>
              <a:t> de </a:t>
            </a:r>
            <a:r>
              <a:rPr lang="en-US" sz="1200" b="0" i="0" u="none" strike="noStrike" cap="none" dirty="0" err="1">
                <a:solidFill>
                  <a:schemeClr val="dk1"/>
                </a:solidFill>
                <a:effectLst/>
                <a:latin typeface="Calibri"/>
                <a:ea typeface="Calibri"/>
                <a:cs typeface="Calibri"/>
                <a:sym typeface="Calibri"/>
              </a:rPr>
              <a:t>múltiples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experiencias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adversas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la </a:t>
            </a:r>
            <a:r>
              <a:rPr lang="en-US" sz="1200" b="0" i="0" u="none" strike="noStrike" cap="none" dirty="0" err="1">
                <a:solidFill>
                  <a:schemeClr val="dk1"/>
                </a:solidFill>
                <a:effectLst/>
                <a:latin typeface="Calibri"/>
                <a:ea typeface="Calibri"/>
                <a:cs typeface="Calibri"/>
                <a:sym typeface="Calibri"/>
              </a:rPr>
              <a:t>infancia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sobre</a:t>
            </a:r>
            <a:r>
              <a:rPr lang="en-US" sz="1200" b="0" i="0" u="none" strike="noStrike" cap="none" dirty="0">
                <a:solidFill>
                  <a:schemeClr val="dk1"/>
                </a:solidFill>
                <a:effectLst/>
                <a:latin typeface="Calibri"/>
                <a:ea typeface="Calibri"/>
                <a:cs typeface="Calibri"/>
                <a:sym typeface="Calibri"/>
              </a:rPr>
              <a:t> la </a:t>
            </a:r>
            <a:r>
              <a:rPr lang="en-US" sz="1200" b="0" i="0" u="none" strike="noStrike" cap="none" dirty="0" err="1">
                <a:solidFill>
                  <a:schemeClr val="dk1"/>
                </a:solidFill>
                <a:effectLst/>
                <a:latin typeface="Calibri"/>
                <a:ea typeface="Calibri"/>
                <a:cs typeface="Calibri"/>
                <a:sym typeface="Calibri"/>
              </a:rPr>
              <a:t>salud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una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revisión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sistemática</a:t>
            </a:r>
            <a:r>
              <a:rPr lang="en-US" sz="1200" b="0" i="0" u="none" strike="noStrike" cap="none" dirty="0">
                <a:solidFill>
                  <a:schemeClr val="dk1"/>
                </a:solidFill>
                <a:effectLst/>
                <a:latin typeface="Calibri"/>
                <a:ea typeface="Calibri"/>
                <a:cs typeface="Calibri"/>
                <a:sym typeface="Calibri"/>
              </a:rPr>
              <a:t> y meta-</a:t>
            </a:r>
            <a:r>
              <a:rPr lang="en-US" sz="1200" b="0" i="0" u="none" strike="noStrike" cap="none" dirty="0" err="1">
                <a:solidFill>
                  <a:schemeClr val="dk1"/>
                </a:solidFill>
                <a:effectLst/>
                <a:latin typeface="Calibri"/>
                <a:ea typeface="Calibri"/>
                <a:cs typeface="Calibri"/>
                <a:sym typeface="Calibri"/>
              </a:rPr>
              <a:t>análisis</a:t>
            </a:r>
            <a:r>
              <a:rPr lang="en-US" sz="1200" b="0" i="0" u="none" strike="noStrike" cap="none" dirty="0">
                <a:solidFill>
                  <a:schemeClr val="dk1"/>
                </a:solidFill>
                <a:effectLst/>
                <a:latin typeface="Calibri"/>
                <a:ea typeface="Calibri"/>
                <a:cs typeface="Calibri"/>
                <a:sym typeface="Calibri"/>
              </a:rPr>
              <a:t>. The Lancet; 2017;2:e356-66.</a:t>
            </a:r>
            <a:endParaRPr dirty="0"/>
          </a:p>
        </p:txBody>
      </p:sp>
      <p:sp>
        <p:nvSpPr>
          <p:cNvPr id="383" name="Google Shape;3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7" name="Google Shape;3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3bc28e448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3bc28e448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200" b="0" i="0" u="none" strike="noStrike" cap="none" dirty="0">
                <a:solidFill>
                  <a:schemeClr val="dk1"/>
                </a:solidFill>
                <a:effectLst/>
                <a:latin typeface="Calibri"/>
                <a:ea typeface="Calibri"/>
                <a:cs typeface="Calibri"/>
                <a:sym typeface="Calibri"/>
              </a:rPr>
              <a:t>Afortunadamente, estas tres crisis son prevenibles si adoptamos un enfoque colaborativo de salud pública que aborde los desafíos complejos y a menudo relacionados que afectan la salud. Al aprovechar las fortalezas de la comunidad —y enfocarnos no solo en el tratamiento, sino también en la prevención— podemos satisfacer las necesidades inmediatas de quienes ya están afectados, al mismo tiempo que prevenimos futuros riesgos y resultados negativos para la salud.</a:t>
            </a:r>
            <a:endParaRPr dirty="0"/>
          </a:p>
        </p:txBody>
      </p:sp>
      <p:sp>
        <p:nvSpPr>
          <p:cNvPr id="427" name="Google Shape;4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3bc28e448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g23bc28e448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Así que, te animamos a que revises estas páginas y encuentres áreas en tu propio trabajo donde puedas comenzar a construir puentes y establecer conexiones.</a:t>
            </a:r>
            <a:endParaRPr b="0" dirty="0"/>
          </a:p>
        </p:txBody>
      </p:sp>
      <p:sp>
        <p:nvSpPr>
          <p:cNvPr id="469" name="Google Shape;4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bc28e448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3bc28e448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bc28e4487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3bc28e4487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10cdb19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610cdb19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610cdb19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200" b="0" i="0" u="none" strike="noStrike" cap="none" dirty="0">
                <a:solidFill>
                  <a:schemeClr val="dk1"/>
                </a:solidFill>
                <a:effectLst/>
                <a:latin typeface="Calibri"/>
                <a:ea typeface="Calibri"/>
                <a:cs typeface="Calibri"/>
                <a:sym typeface="Calibri"/>
              </a:rPr>
              <a:t>Los ACE son eventos potencialmente traumáticos que ocurren en la infancia, tales como el experimentar violencia, abuso o negligencia; o presenciar violencia en el hogar o en la comunidad.</a:t>
            </a:r>
            <a:r>
              <a:rPr lang="en-US" sz="1800" dirty="0"/>
              <a:t>   ​</a:t>
            </a:r>
            <a:endParaRPr sz="1800" dirty="0"/>
          </a:p>
          <a:p>
            <a:pPr marL="0" lvl="0" indent="0" algn="l" rtl="0">
              <a:lnSpc>
                <a:spcPct val="100000"/>
              </a:lnSpc>
              <a:spcBef>
                <a:spcPts val="0"/>
              </a:spcBef>
              <a:spcAft>
                <a:spcPts val="0"/>
              </a:spcAft>
              <a:buSzPts val="1400"/>
              <a:buNone/>
            </a:pPr>
            <a:endParaRPr dirty="0"/>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3bc28e448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3bc28e448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200" b="0" i="0" u="none" strike="noStrike" cap="none" dirty="0">
                <a:solidFill>
                  <a:schemeClr val="dk1"/>
                </a:solidFill>
                <a:effectLst/>
                <a:latin typeface="Calibri"/>
                <a:ea typeface="Calibri"/>
                <a:cs typeface="Calibri"/>
                <a:sym typeface="Calibri"/>
              </a:rPr>
              <a:t>Las experiencias adversas en la infancia son un problema urgente de salud pública. La investigación ha mostrado que el 64 % de los adultos han experimentado al menos una ACE y 1 de cada 6 adultos ha experimentado cuatro o más tipos de EAI. El impacto de las ACE en la salud es enorme. Al menos 7 de las 10 principales causas de muerte en los Estados Unidos están asociadas con las ACE.</a:t>
            </a:r>
          </a:p>
          <a:p>
            <a:pPr marL="0" lvl="0" indent="0" algn="l" rtl="0">
              <a:lnSpc>
                <a:spcPct val="115000"/>
              </a:lnSpc>
              <a:spcBef>
                <a:spcPts val="0"/>
              </a:spcBef>
              <a:spcAft>
                <a:spcPts val="0"/>
              </a:spcAft>
              <a:buClr>
                <a:schemeClr val="dk1"/>
              </a:buClr>
              <a:buSzPts val="1100"/>
              <a:buFont typeface="Arial"/>
              <a:buNone/>
            </a:pPr>
            <a:endParaRPr lang="es-ES"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Multirracial</a:t>
            </a:r>
            <a:r>
              <a:rPr lang="en-US" sz="1800" b="0" i="0" u="none" strike="noStrike" cap="none" dirty="0">
                <a:solidFill>
                  <a:schemeClr val="dk1"/>
                </a:solidFill>
                <a:latin typeface="Calibri"/>
                <a:ea typeface="Calibri"/>
                <a:cs typeface="Calibri"/>
                <a:sym typeface="Calibri"/>
              </a:rPr>
              <a:t>: 77.1%</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IA/NA: 74.6%</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Negro: 70.1%</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NH/OPI: 66.7%</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Hispano o Latino: 65.1%</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Blanco: 62.9%</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Asiático</a:t>
            </a:r>
            <a:r>
              <a:rPr lang="en-US" sz="1800" b="0" i="0" u="none" strike="noStrike" cap="none" dirty="0">
                <a:solidFill>
                  <a:schemeClr val="dk1"/>
                </a:solidFill>
                <a:latin typeface="Calibri"/>
                <a:ea typeface="Calibri"/>
                <a:cs typeface="Calibri"/>
                <a:sym typeface="Calibri"/>
              </a:rPr>
              <a:t>: 50.2%</a:t>
            </a:r>
          </a:p>
          <a:p>
            <a:pPr marL="0" lvl="0" indent="0" algn="l" rtl="0">
              <a:lnSpc>
                <a:spcPct val="115000"/>
              </a:lnSpc>
              <a:spcBef>
                <a:spcPts val="0"/>
              </a:spcBef>
              <a:spcAft>
                <a:spcPts val="0"/>
              </a:spcAft>
              <a:buClr>
                <a:schemeClr val="dk1"/>
              </a:buClr>
              <a:buSzPts val="1100"/>
              <a:buFont typeface="Arial"/>
              <a:buNone/>
            </a:pPr>
            <a:endParaRPr lang="en-US" sz="1800" dirty="0"/>
          </a:p>
          <a:p>
            <a:pPr marL="0" lvl="0" indent="0" algn="l" rtl="0">
              <a:lnSpc>
                <a:spcPct val="115000"/>
              </a:lnSpc>
              <a:spcBef>
                <a:spcPts val="0"/>
              </a:spcBef>
              <a:spcAft>
                <a:spcPts val="0"/>
              </a:spcAft>
              <a:buClr>
                <a:schemeClr val="dk1"/>
              </a:buClr>
              <a:buSzPts val="1100"/>
              <a:buFont typeface="Arial"/>
              <a:buNone/>
            </a:pPr>
            <a:r>
              <a:rPr lang="es-ES" sz="1800" b="0" i="0" u="sng" strike="noStrike" cap="none" dirty="0">
                <a:solidFill>
                  <a:srgbClr val="0070C0"/>
                </a:solidFill>
                <a:effectLst/>
                <a:latin typeface="Calibri" panose="020F0502020204030204" pitchFamily="34" charset="0"/>
                <a:ea typeface="Calibri" panose="020F0502020204030204" pitchFamily="34" charset="0"/>
                <a:cs typeface="Calibri"/>
                <a:sym typeface="Calibri"/>
              </a:rPr>
              <a:t>Herramienta de Visualización de las Principales Causas de Muerte de WISQARS (cdc.gov)</a:t>
            </a:r>
            <a:endParaRPr lang="en-US" sz="1800" b="0" i="0" u="sng" strike="noStrike" cap="none" dirty="0">
              <a:solidFill>
                <a:srgbClr val="0070C0"/>
              </a:solidFill>
              <a:effectLst/>
              <a:latin typeface="Calibri" panose="020F0502020204030204" pitchFamily="34" charset="0"/>
              <a:ea typeface="Calibri" panose="020F0502020204030204" pitchFamily="34" charset="0"/>
              <a:cs typeface="Calibri"/>
              <a:sym typeface="Calibri"/>
              <a:hlinkClick r:id="rId3">
                <a:extLst>
                  <a:ext uri="{A12FA001-AC4F-418D-AE19-62706E023703}">
                    <ahyp:hlinkClr xmlns:ahyp="http://schemas.microsoft.com/office/drawing/2018/hyperlinkcolor" val="tx"/>
                  </a:ext>
                </a:extLst>
              </a:hlinkClick>
            </a:endParaRPr>
          </a:p>
          <a:p>
            <a:pPr marL="0" lvl="0" indent="0" algn="l" rtl="0">
              <a:lnSpc>
                <a:spcPct val="115000"/>
              </a:lnSpc>
              <a:spcBef>
                <a:spcPts val="0"/>
              </a:spcBef>
              <a:spcAft>
                <a:spcPts val="0"/>
              </a:spcAft>
              <a:buClr>
                <a:schemeClr val="dk1"/>
              </a:buClr>
              <a:buSzPts val="1100"/>
              <a:buFont typeface="Arial"/>
              <a:buNone/>
            </a:pPr>
            <a:endParaRPr lang="en-US" sz="1800" u="sng" dirty="0">
              <a:solidFill>
                <a:srgbClr val="0563C1"/>
              </a:solidFill>
              <a:effectLst/>
              <a:latin typeface="Calibri" panose="020F0502020204030204" pitchFamily="34" charset="0"/>
              <a:ea typeface="Calibri" panose="020F0502020204030204" pitchFamily="34" charset="0"/>
              <a:hlinkClick r:id="rId3"/>
            </a:endParaRPr>
          </a:p>
          <a:p>
            <a:pPr marL="0" lvl="0" indent="0" algn="l" rtl="0">
              <a:lnSpc>
                <a:spcPct val="115000"/>
              </a:lnSpc>
              <a:spcBef>
                <a:spcPts val="0"/>
              </a:spcBef>
              <a:spcAft>
                <a:spcPts val="0"/>
              </a:spcAft>
              <a:buClr>
                <a:schemeClr val="dk1"/>
              </a:buClr>
              <a:buSzPts val="1100"/>
              <a:buFont typeface="Arial"/>
              <a:buNone/>
            </a:pPr>
            <a:r>
              <a:rPr lang="es-ES" sz="1200" b="0" i="0" u="none" strike="noStrike" cap="none" dirty="0">
                <a:solidFill>
                  <a:schemeClr val="dk1"/>
                </a:solidFill>
                <a:effectLst/>
                <a:latin typeface="Calibri"/>
                <a:ea typeface="Calibri"/>
                <a:cs typeface="Calibri"/>
                <a:sym typeface="Calibri"/>
              </a:rPr>
              <a:t>Las ACE están relacionadas con al menos 7 de las principales causas de muerte. Las ACE están relacionados con enfermedades cardíacas, neoplasias malignas (es decir, cáncer), lesiones accidentales y otras lesiones, enfermedades cerebrovasculares (incluye accidente cerebrovascular), enfermedades respiratorias crónicas bajas (esto incluye asma), diabetes y nefritis (es decir, enfermedad renal). Las clasificaciones son ligeramente diferentes porque el artículo del BRFSS se basa en datos de encuestas y las principales causas de muerte de WISQARS se extraen de categorías/códigos ICD-10.</a:t>
            </a:r>
            <a:endParaRPr lang="en-US" sz="1800" dirty="0">
              <a:effectLst/>
              <a:latin typeface="Segoe UI" panose="020B0502040204020203" pitchFamily="34" charset="0"/>
            </a:endParaRPr>
          </a:p>
        </p:txBody>
      </p:sp>
      <p:sp>
        <p:nvSpPr>
          <p:cNvPr id="209" name="Google Shape;209;g23bc28e4487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Las ACE pueden tener efectos que se manifiestan a lo largo de toda la vida, aumentando la posibilidad de todo, desde depresión y suicidio hasta enfermedades infecciosas y crónicas y conductas de riesgo.</a:t>
            </a:r>
            <a:endParaRPr lang="en-US" sz="1800" dirty="0"/>
          </a:p>
        </p:txBody>
      </p:sp>
      <p:sp>
        <p:nvSpPr>
          <p:cNvPr id="238" name="Google Shape;2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a:solidFill>
                  <a:schemeClr val="dk1"/>
                </a:solidFill>
                <a:effectLst/>
                <a:latin typeface="Calibri"/>
                <a:ea typeface="Calibri"/>
                <a:cs typeface="Calibri"/>
                <a:sym typeface="Calibri"/>
              </a:rPr>
              <a:t>A continuación, me gustaría pasar al tema de la sobredosis. La sobredosis de drogas es un envenenamiento que ocurre cuando se toma una cantidad excesiva de una droga. Una sobredosis puede ser fatal o no fatal, y todas las sobredosis conllevan sus propios costos emocionales y económicos.</a:t>
            </a:r>
            <a:endParaRPr sz="1400" dirty="0"/>
          </a:p>
        </p:txBody>
      </p:sp>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4"/>
          <p:cNvSpPr/>
          <p:nvPr/>
        </p:nvSpPr>
        <p:spPr>
          <a:xfrm>
            <a:off x="0" y="0"/>
            <a:ext cx="12192000" cy="6858000"/>
          </a:xfrm>
          <a:prstGeom prst="rect">
            <a:avLst/>
          </a:prstGeom>
          <a:solidFill>
            <a:srgbClr val="D9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6000"/>
              <a:buFont typeface="Krona One"/>
              <a:buNone/>
              <a:defRPr sz="6000">
                <a:solidFill>
                  <a:srgbClr val="002C5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2C5F"/>
              </a:buClr>
              <a:buSzPts val="2400"/>
              <a:buNone/>
              <a:defRPr sz="2400">
                <a:solidFill>
                  <a:srgbClr val="002C5F"/>
                </a:solidFill>
              </a:defRPr>
            </a:lvl1pPr>
            <a:lvl2pPr lvl="1" algn="ctr">
              <a:lnSpc>
                <a:spcPct val="90000"/>
              </a:lnSpc>
              <a:spcBef>
                <a:spcPts val="500"/>
              </a:spcBef>
              <a:spcAft>
                <a:spcPts val="0"/>
              </a:spcAft>
              <a:buClr>
                <a:srgbClr val="002C5F"/>
              </a:buClr>
              <a:buSzPts val="2000"/>
              <a:buNone/>
              <a:defRPr sz="2000"/>
            </a:lvl2pPr>
            <a:lvl3pPr lvl="2" algn="ctr">
              <a:lnSpc>
                <a:spcPct val="90000"/>
              </a:lnSpc>
              <a:spcBef>
                <a:spcPts val="500"/>
              </a:spcBef>
              <a:spcAft>
                <a:spcPts val="0"/>
              </a:spcAft>
              <a:buClr>
                <a:srgbClr val="002C5F"/>
              </a:buClr>
              <a:buSzPts val="1800"/>
              <a:buNone/>
              <a:defRPr sz="1800"/>
            </a:lvl3pPr>
            <a:lvl4pPr lvl="3" algn="ctr">
              <a:lnSpc>
                <a:spcPct val="90000"/>
              </a:lnSpc>
              <a:spcBef>
                <a:spcPts val="500"/>
              </a:spcBef>
              <a:spcAft>
                <a:spcPts val="0"/>
              </a:spcAft>
              <a:buClr>
                <a:srgbClr val="002C5F"/>
              </a:buClr>
              <a:buSzPts val="1600"/>
              <a:buNone/>
              <a:defRPr sz="1600"/>
            </a:lvl4pPr>
            <a:lvl5pPr lvl="4" algn="ctr">
              <a:lnSpc>
                <a:spcPct val="90000"/>
              </a:lnSpc>
              <a:spcBef>
                <a:spcPts val="500"/>
              </a:spcBef>
              <a:spcAft>
                <a:spcPts val="0"/>
              </a:spcAft>
              <a:buClr>
                <a:srgbClr val="002C5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4"/>
          <p:cNvPicPr preferRelativeResize="0"/>
          <p:nvPr/>
        </p:nvPicPr>
        <p:blipFill rotWithShape="1">
          <a:blip r:embed="rId2">
            <a:alphaModFix/>
          </a:blip>
          <a:srcRect/>
          <a:stretch/>
        </p:blipFill>
        <p:spPr>
          <a:xfrm>
            <a:off x="428666" y="668360"/>
            <a:ext cx="3453189" cy="3458859"/>
          </a:xfrm>
          <a:prstGeom prst="rect">
            <a:avLst/>
          </a:prstGeom>
          <a:noFill/>
          <a:ln>
            <a:noFill/>
          </a:ln>
        </p:spPr>
      </p:pic>
      <p:pic>
        <p:nvPicPr>
          <p:cNvPr id="23" name="Google Shape;23;p24"/>
          <p:cNvPicPr preferRelativeResize="0"/>
          <p:nvPr/>
        </p:nvPicPr>
        <p:blipFill rotWithShape="1">
          <a:blip r:embed="rId3">
            <a:alphaModFix amt="56000"/>
          </a:blip>
          <a:srcRect/>
          <a:stretch/>
        </p:blipFill>
        <p:spPr>
          <a:xfrm>
            <a:off x="0" y="1623895"/>
            <a:ext cx="12192000" cy="4939484"/>
          </a:xfrm>
          <a:prstGeom prst="rect">
            <a:avLst/>
          </a:prstGeom>
          <a:noFill/>
          <a:ln>
            <a:noFill/>
          </a:ln>
        </p:spPr>
      </p:pic>
      <p:pic>
        <p:nvPicPr>
          <p:cNvPr id="24" name="Google Shape;24;p24"/>
          <p:cNvPicPr preferRelativeResize="0"/>
          <p:nvPr/>
        </p:nvPicPr>
        <p:blipFill rotWithShape="1">
          <a:blip r:embed="rId4">
            <a:alphaModFix/>
          </a:blip>
          <a:srcRect/>
          <a:stretch/>
        </p:blipFill>
        <p:spPr>
          <a:xfrm>
            <a:off x="9473161" y="2376830"/>
            <a:ext cx="2269903" cy="3402203"/>
          </a:xfrm>
          <a:prstGeom prst="rect">
            <a:avLst/>
          </a:prstGeom>
          <a:noFill/>
          <a:ln>
            <a:noFill/>
          </a:ln>
        </p:spPr>
      </p:pic>
      <p:sp>
        <p:nvSpPr>
          <p:cNvPr id="25" name="Google Shape;25;p24"/>
          <p:cNvSpPr/>
          <p:nvPr/>
        </p:nvSpPr>
        <p:spPr>
          <a:xfrm>
            <a:off x="-9107" y="5768701"/>
            <a:ext cx="12201107" cy="1089298"/>
          </a:xfrm>
          <a:prstGeom prst="rect">
            <a:avLst/>
          </a:prstGeom>
          <a:solidFill>
            <a:srgbClr val="002C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2C5F"/>
              </a:buClr>
              <a:buSzPts val="5000"/>
              <a:buFont typeface="Krona On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 name="Google Shape;9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5"/>
        <p:cNvGrpSpPr/>
        <p:nvPr/>
      </p:nvGrpSpPr>
      <p:grpSpPr>
        <a:xfrm>
          <a:off x="0" y="0"/>
          <a:ext cx="0" cy="0"/>
          <a:chOff x="0" y="0"/>
          <a:chExt cx="0" cy="0"/>
        </a:xfrm>
      </p:grpSpPr>
      <p:sp>
        <p:nvSpPr>
          <p:cNvPr id="96" name="Google Shape;96;p35"/>
          <p:cNvSpPr/>
          <p:nvPr/>
        </p:nvSpPr>
        <p:spPr>
          <a:xfrm>
            <a:off x="0" y="0"/>
            <a:ext cx="12192000" cy="6858000"/>
          </a:xfrm>
          <a:prstGeom prst="rect">
            <a:avLst/>
          </a:prstGeom>
          <a:solidFill>
            <a:srgbClr val="B8E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4000"/>
              <a:buFont typeface="Krona One"/>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Section Header">
  <p:cSld name="9_Section Header">
    <p:bg>
      <p:bgPr>
        <a:solidFill>
          <a:srgbClr val="F7F0E3"/>
        </a:solidFill>
        <a:effectLst/>
      </p:bgPr>
    </p:bg>
    <p:spTree>
      <p:nvGrpSpPr>
        <p:cNvPr id="1" name="Shape 101"/>
        <p:cNvGrpSpPr/>
        <p:nvPr/>
      </p:nvGrpSpPr>
      <p:grpSpPr>
        <a:xfrm>
          <a:off x="0" y="0"/>
          <a:ext cx="0" cy="0"/>
          <a:chOff x="0" y="0"/>
          <a:chExt cx="0" cy="0"/>
        </a:xfrm>
      </p:grpSpPr>
      <p:sp>
        <p:nvSpPr>
          <p:cNvPr id="102" name="Google Shape;102;p36"/>
          <p:cNvSpPr/>
          <p:nvPr/>
        </p:nvSpPr>
        <p:spPr>
          <a:xfrm>
            <a:off x="0" y="0"/>
            <a:ext cx="12192000" cy="6858000"/>
          </a:xfrm>
          <a:prstGeom prst="rect">
            <a:avLst/>
          </a:prstGeom>
          <a:solidFill>
            <a:schemeClr val="lt1">
              <a:alpha val="6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3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6"/>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C5F"/>
              </a:buClr>
              <a:buSzPts val="2400"/>
              <a:buNone/>
              <a:defRPr sz="2400" b="1"/>
            </a:lvl1pPr>
            <a:lvl2pPr marL="914400" lvl="1" indent="-228600" algn="l">
              <a:lnSpc>
                <a:spcPct val="90000"/>
              </a:lnSpc>
              <a:spcBef>
                <a:spcPts val="500"/>
              </a:spcBef>
              <a:spcAft>
                <a:spcPts val="0"/>
              </a:spcAft>
              <a:buClr>
                <a:srgbClr val="002C5F"/>
              </a:buClr>
              <a:buSzPts val="2000"/>
              <a:buNone/>
              <a:defRPr sz="2000" b="1"/>
            </a:lvl2pPr>
            <a:lvl3pPr marL="1371600" lvl="2" indent="-228600" algn="l">
              <a:lnSpc>
                <a:spcPct val="90000"/>
              </a:lnSpc>
              <a:spcBef>
                <a:spcPts val="500"/>
              </a:spcBef>
              <a:spcAft>
                <a:spcPts val="0"/>
              </a:spcAft>
              <a:buClr>
                <a:srgbClr val="002C5F"/>
              </a:buClr>
              <a:buSzPts val="1800"/>
              <a:buNone/>
              <a:defRPr sz="1800" b="1"/>
            </a:lvl3pPr>
            <a:lvl4pPr marL="1828800" lvl="3" indent="-228600" algn="l">
              <a:lnSpc>
                <a:spcPct val="90000"/>
              </a:lnSpc>
              <a:spcBef>
                <a:spcPts val="500"/>
              </a:spcBef>
              <a:spcAft>
                <a:spcPts val="0"/>
              </a:spcAft>
              <a:buClr>
                <a:srgbClr val="002C5F"/>
              </a:buClr>
              <a:buSzPts val="1600"/>
              <a:buNone/>
              <a:defRPr sz="1600" b="1"/>
            </a:lvl4pPr>
            <a:lvl5pPr marL="2286000" lvl="4" indent="-228600" algn="l">
              <a:lnSpc>
                <a:spcPct val="90000"/>
              </a:lnSpc>
              <a:spcBef>
                <a:spcPts val="500"/>
              </a:spcBef>
              <a:spcAft>
                <a:spcPts val="0"/>
              </a:spcAft>
              <a:buClr>
                <a:srgbClr val="002C5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C5F"/>
              </a:buClr>
              <a:buSzPts val="2400"/>
              <a:buNone/>
              <a:defRPr sz="2400" b="1"/>
            </a:lvl1pPr>
            <a:lvl2pPr marL="914400" lvl="1" indent="-228600" algn="l">
              <a:lnSpc>
                <a:spcPct val="90000"/>
              </a:lnSpc>
              <a:spcBef>
                <a:spcPts val="500"/>
              </a:spcBef>
              <a:spcAft>
                <a:spcPts val="0"/>
              </a:spcAft>
              <a:buClr>
                <a:srgbClr val="002C5F"/>
              </a:buClr>
              <a:buSzPts val="2000"/>
              <a:buNone/>
              <a:defRPr sz="2000" b="1"/>
            </a:lvl2pPr>
            <a:lvl3pPr marL="1371600" lvl="2" indent="-228600" algn="l">
              <a:lnSpc>
                <a:spcPct val="90000"/>
              </a:lnSpc>
              <a:spcBef>
                <a:spcPts val="500"/>
              </a:spcBef>
              <a:spcAft>
                <a:spcPts val="0"/>
              </a:spcAft>
              <a:buClr>
                <a:srgbClr val="002C5F"/>
              </a:buClr>
              <a:buSzPts val="1800"/>
              <a:buNone/>
              <a:defRPr sz="1800" b="1"/>
            </a:lvl3pPr>
            <a:lvl4pPr marL="1828800" lvl="3" indent="-228600" algn="l">
              <a:lnSpc>
                <a:spcPct val="90000"/>
              </a:lnSpc>
              <a:spcBef>
                <a:spcPts val="500"/>
              </a:spcBef>
              <a:spcAft>
                <a:spcPts val="0"/>
              </a:spcAft>
              <a:buClr>
                <a:srgbClr val="002C5F"/>
              </a:buClr>
              <a:buSzPts val="1600"/>
              <a:buNone/>
              <a:defRPr sz="1600" b="1"/>
            </a:lvl4pPr>
            <a:lvl5pPr marL="2286000" lvl="4" indent="-228600" algn="l">
              <a:lnSpc>
                <a:spcPct val="90000"/>
              </a:lnSpc>
              <a:spcBef>
                <a:spcPts val="500"/>
              </a:spcBef>
              <a:spcAft>
                <a:spcPts val="0"/>
              </a:spcAft>
              <a:buClr>
                <a:srgbClr val="002C5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C5F"/>
              </a:buClr>
              <a:buSzPts val="3200"/>
              <a:buFont typeface="Krona On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C5F"/>
              </a:buClr>
              <a:buSzPts val="3200"/>
              <a:buChar char="•"/>
              <a:defRPr sz="3200"/>
            </a:lvl1pPr>
            <a:lvl2pPr marL="914400" lvl="1" indent="-406400" algn="l">
              <a:lnSpc>
                <a:spcPct val="90000"/>
              </a:lnSpc>
              <a:spcBef>
                <a:spcPts val="500"/>
              </a:spcBef>
              <a:spcAft>
                <a:spcPts val="0"/>
              </a:spcAft>
              <a:buClr>
                <a:srgbClr val="002C5F"/>
              </a:buClr>
              <a:buSzPts val="2800"/>
              <a:buChar char="•"/>
              <a:defRPr sz="2800"/>
            </a:lvl2pPr>
            <a:lvl3pPr marL="1371600" lvl="2" indent="-381000" algn="l">
              <a:lnSpc>
                <a:spcPct val="90000"/>
              </a:lnSpc>
              <a:spcBef>
                <a:spcPts val="500"/>
              </a:spcBef>
              <a:spcAft>
                <a:spcPts val="0"/>
              </a:spcAft>
              <a:buClr>
                <a:srgbClr val="002C5F"/>
              </a:buClr>
              <a:buSzPts val="2400"/>
              <a:buChar char="•"/>
              <a:defRPr sz="2400"/>
            </a:lvl3pPr>
            <a:lvl4pPr marL="1828800" lvl="3" indent="-355600" algn="l">
              <a:lnSpc>
                <a:spcPct val="90000"/>
              </a:lnSpc>
              <a:spcBef>
                <a:spcPts val="500"/>
              </a:spcBef>
              <a:spcAft>
                <a:spcPts val="0"/>
              </a:spcAft>
              <a:buClr>
                <a:srgbClr val="002C5F"/>
              </a:buClr>
              <a:buSzPts val="2000"/>
              <a:buChar char="•"/>
              <a:defRPr sz="2000"/>
            </a:lvl4pPr>
            <a:lvl5pPr marL="2286000" lvl="4" indent="-355600" algn="l">
              <a:lnSpc>
                <a:spcPct val="90000"/>
              </a:lnSpc>
              <a:spcBef>
                <a:spcPts val="500"/>
              </a:spcBef>
              <a:spcAft>
                <a:spcPts val="0"/>
              </a:spcAft>
              <a:buClr>
                <a:srgbClr val="002C5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C5F"/>
              </a:buClr>
              <a:buSzPts val="1600"/>
              <a:buNone/>
              <a:defRPr sz="1600"/>
            </a:lvl1pPr>
            <a:lvl2pPr marL="914400" lvl="1" indent="-228600" algn="l">
              <a:lnSpc>
                <a:spcPct val="90000"/>
              </a:lnSpc>
              <a:spcBef>
                <a:spcPts val="500"/>
              </a:spcBef>
              <a:spcAft>
                <a:spcPts val="0"/>
              </a:spcAft>
              <a:buClr>
                <a:srgbClr val="002C5F"/>
              </a:buClr>
              <a:buSzPts val="1400"/>
              <a:buNone/>
              <a:defRPr sz="1400"/>
            </a:lvl2pPr>
            <a:lvl3pPr marL="1371600" lvl="2" indent="-228600" algn="l">
              <a:lnSpc>
                <a:spcPct val="90000"/>
              </a:lnSpc>
              <a:spcBef>
                <a:spcPts val="500"/>
              </a:spcBef>
              <a:spcAft>
                <a:spcPts val="0"/>
              </a:spcAft>
              <a:buClr>
                <a:srgbClr val="002C5F"/>
              </a:buClr>
              <a:buSzPts val="1200"/>
              <a:buNone/>
              <a:defRPr sz="1200"/>
            </a:lvl3pPr>
            <a:lvl4pPr marL="1828800" lvl="3" indent="-228600" algn="l">
              <a:lnSpc>
                <a:spcPct val="90000"/>
              </a:lnSpc>
              <a:spcBef>
                <a:spcPts val="500"/>
              </a:spcBef>
              <a:spcAft>
                <a:spcPts val="0"/>
              </a:spcAft>
              <a:buClr>
                <a:srgbClr val="002C5F"/>
              </a:buClr>
              <a:buSzPts val="1000"/>
              <a:buNone/>
              <a:defRPr sz="1000"/>
            </a:lvl4pPr>
            <a:lvl5pPr marL="2286000" lvl="4" indent="-228600" algn="l">
              <a:lnSpc>
                <a:spcPct val="90000"/>
              </a:lnSpc>
              <a:spcBef>
                <a:spcPts val="500"/>
              </a:spcBef>
              <a:spcAft>
                <a:spcPts val="0"/>
              </a:spcAft>
              <a:buClr>
                <a:srgbClr val="002C5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C5F"/>
              </a:buClr>
              <a:buSzPts val="3200"/>
              <a:buFont typeface="Krona On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a:spLocks noGrp="1"/>
          </p:cNvSpPr>
          <p:nvPr>
            <p:ph type="pic" idx="2"/>
          </p:nvPr>
        </p:nvSpPr>
        <p:spPr>
          <a:xfrm>
            <a:off x="5183188" y="987425"/>
            <a:ext cx="6172200" cy="4873625"/>
          </a:xfrm>
          <a:prstGeom prst="rect">
            <a:avLst/>
          </a:prstGeom>
          <a:noFill/>
          <a:ln>
            <a:noFill/>
          </a:ln>
        </p:spPr>
      </p:sp>
      <p:sp>
        <p:nvSpPr>
          <p:cNvPr id="143" name="Google Shape;143;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C5F"/>
              </a:buClr>
              <a:buSzPts val="1600"/>
              <a:buNone/>
              <a:defRPr sz="1600"/>
            </a:lvl1pPr>
            <a:lvl2pPr marL="914400" lvl="1" indent="-228600" algn="l">
              <a:lnSpc>
                <a:spcPct val="90000"/>
              </a:lnSpc>
              <a:spcBef>
                <a:spcPts val="500"/>
              </a:spcBef>
              <a:spcAft>
                <a:spcPts val="0"/>
              </a:spcAft>
              <a:buClr>
                <a:srgbClr val="002C5F"/>
              </a:buClr>
              <a:buSzPts val="1400"/>
              <a:buNone/>
              <a:defRPr sz="1400"/>
            </a:lvl2pPr>
            <a:lvl3pPr marL="1371600" lvl="2" indent="-228600" algn="l">
              <a:lnSpc>
                <a:spcPct val="90000"/>
              </a:lnSpc>
              <a:spcBef>
                <a:spcPts val="500"/>
              </a:spcBef>
              <a:spcAft>
                <a:spcPts val="0"/>
              </a:spcAft>
              <a:buClr>
                <a:srgbClr val="002C5F"/>
              </a:buClr>
              <a:buSzPts val="1200"/>
              <a:buNone/>
              <a:defRPr sz="1200"/>
            </a:lvl3pPr>
            <a:lvl4pPr marL="1828800" lvl="3" indent="-228600" algn="l">
              <a:lnSpc>
                <a:spcPct val="90000"/>
              </a:lnSpc>
              <a:spcBef>
                <a:spcPts val="500"/>
              </a:spcBef>
              <a:spcAft>
                <a:spcPts val="0"/>
              </a:spcAft>
              <a:buClr>
                <a:srgbClr val="002C5F"/>
              </a:buClr>
              <a:buSzPts val="1000"/>
              <a:buNone/>
              <a:defRPr sz="1000"/>
            </a:lvl4pPr>
            <a:lvl5pPr marL="2286000" lvl="4" indent="-228600" algn="l">
              <a:lnSpc>
                <a:spcPct val="90000"/>
              </a:lnSpc>
              <a:spcBef>
                <a:spcPts val="500"/>
              </a:spcBef>
              <a:spcAft>
                <a:spcPts val="0"/>
              </a:spcAft>
              <a:buClr>
                <a:srgbClr val="002C5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Section Header" type="secHead">
  <p:cSld name="SECTION_HEADER">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2C5F"/>
              </a:buClr>
              <a:buSzPts val="5000"/>
              <a:buFont typeface="Krona On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25"/>
          <p:cNvSpPr/>
          <p:nvPr/>
        </p:nvSpPr>
        <p:spPr>
          <a:xfrm>
            <a:off x="0" y="0"/>
            <a:ext cx="12192000" cy="6858000"/>
          </a:xfrm>
          <a:prstGeom prst="rect">
            <a:avLst/>
          </a:prstGeom>
          <a:solidFill>
            <a:srgbClr val="054A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C5F"/>
              </a:buClr>
              <a:buSzPts val="1800"/>
              <a:buChar char="•"/>
              <a:defRPr/>
            </a:lvl1pPr>
            <a:lvl2pPr marL="914400" lvl="1" indent="-342900" algn="l">
              <a:lnSpc>
                <a:spcPct val="90000"/>
              </a:lnSpc>
              <a:spcBef>
                <a:spcPts val="500"/>
              </a:spcBef>
              <a:spcAft>
                <a:spcPts val="0"/>
              </a:spcAft>
              <a:buClr>
                <a:srgbClr val="002C5F"/>
              </a:buClr>
              <a:buSzPts val="1800"/>
              <a:buChar char="•"/>
              <a:defRPr/>
            </a:lvl2pPr>
            <a:lvl3pPr marL="1371600" lvl="2" indent="-342900" algn="l">
              <a:lnSpc>
                <a:spcPct val="90000"/>
              </a:lnSpc>
              <a:spcBef>
                <a:spcPts val="500"/>
              </a:spcBef>
              <a:spcAft>
                <a:spcPts val="0"/>
              </a:spcAft>
              <a:buClr>
                <a:srgbClr val="002C5F"/>
              </a:buClr>
              <a:buSzPts val="1800"/>
              <a:buChar char="•"/>
              <a:defRPr/>
            </a:lvl3pPr>
            <a:lvl4pPr marL="1828800" lvl="3" indent="-342900" algn="l">
              <a:lnSpc>
                <a:spcPct val="90000"/>
              </a:lnSpc>
              <a:spcBef>
                <a:spcPts val="500"/>
              </a:spcBef>
              <a:spcAft>
                <a:spcPts val="0"/>
              </a:spcAft>
              <a:buClr>
                <a:srgbClr val="002C5F"/>
              </a:buClr>
              <a:buSzPts val="1800"/>
              <a:buChar char="•"/>
              <a:defRPr/>
            </a:lvl4pPr>
            <a:lvl5pPr marL="2286000" lvl="4" indent="-342900" algn="l">
              <a:lnSpc>
                <a:spcPct val="90000"/>
              </a:lnSpc>
              <a:spcBef>
                <a:spcPts val="500"/>
              </a:spcBef>
              <a:spcAft>
                <a:spcPts val="0"/>
              </a:spcAft>
              <a:buClr>
                <a:srgbClr val="002C5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3"/>
        <p:cNvGrpSpPr/>
        <p:nvPr/>
      </p:nvGrpSpPr>
      <p:grpSpPr>
        <a:xfrm>
          <a:off x="0" y="0"/>
          <a:ext cx="0" cy="0"/>
          <a:chOff x="0" y="0"/>
          <a:chExt cx="0" cy="0"/>
        </a:xfrm>
      </p:grpSpPr>
      <p:sp>
        <p:nvSpPr>
          <p:cNvPr id="34" name="Google Shape;34;p29"/>
          <p:cNvSpPr/>
          <p:nvPr/>
        </p:nvSpPr>
        <p:spPr>
          <a:xfrm>
            <a:off x="0" y="0"/>
            <a:ext cx="12192000" cy="6858000"/>
          </a:xfrm>
          <a:prstGeom prst="rect">
            <a:avLst/>
          </a:prstGeom>
          <a:solidFill>
            <a:srgbClr val="84CE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C5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9"/>
        <p:cNvGrpSpPr/>
        <p:nvPr/>
      </p:nvGrpSpPr>
      <p:grpSpPr>
        <a:xfrm>
          <a:off x="0" y="0"/>
          <a:ext cx="0" cy="0"/>
          <a:chOff x="0" y="0"/>
          <a:chExt cx="0" cy="0"/>
        </a:xfrm>
      </p:grpSpPr>
      <p:sp>
        <p:nvSpPr>
          <p:cNvPr id="40" name="Google Shape;40;p26"/>
          <p:cNvSpPr/>
          <p:nvPr/>
        </p:nvSpPr>
        <p:spPr>
          <a:xfrm>
            <a:off x="0" y="0"/>
            <a:ext cx="12192000" cy="6858000"/>
          </a:xfrm>
          <a:prstGeom prst="rect">
            <a:avLst/>
          </a:prstGeom>
          <a:solidFill>
            <a:srgbClr val="D9F0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7F0E3"/>
        </a:solidFill>
        <a:effectLst/>
      </p:bgPr>
    </p:bg>
    <p:spTree>
      <p:nvGrpSpPr>
        <p:cNvPr id="1" name="Shape 46"/>
        <p:cNvGrpSpPr/>
        <p:nvPr/>
      </p:nvGrpSpPr>
      <p:grpSpPr>
        <a:xfrm>
          <a:off x="0" y="0"/>
          <a:ext cx="0" cy="0"/>
          <a:chOff x="0" y="0"/>
          <a:chExt cx="0" cy="0"/>
        </a:xfrm>
      </p:grpSpPr>
      <p:sp>
        <p:nvSpPr>
          <p:cNvPr id="47" name="Google Shape;47;p27"/>
          <p:cNvSpPr/>
          <p:nvPr/>
        </p:nvSpPr>
        <p:spPr>
          <a:xfrm>
            <a:off x="0" y="0"/>
            <a:ext cx="12192000" cy="6858000"/>
          </a:xfrm>
          <a:prstGeom prst="rect">
            <a:avLst/>
          </a:prstGeom>
          <a:solidFill>
            <a:srgbClr val="F7F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7"/>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F7F0E3"/>
        </a:solidFill>
        <a:effectLst/>
      </p:bgPr>
    </p:bg>
    <p:spTree>
      <p:nvGrpSpPr>
        <p:cNvPr id="1" name="Shape 53"/>
        <p:cNvGrpSpPr/>
        <p:nvPr/>
      </p:nvGrpSpPr>
      <p:grpSpPr>
        <a:xfrm>
          <a:off x="0" y="0"/>
          <a:ext cx="0" cy="0"/>
          <a:chOff x="0" y="0"/>
          <a:chExt cx="0" cy="0"/>
        </a:xfrm>
      </p:grpSpPr>
      <p:sp>
        <p:nvSpPr>
          <p:cNvPr id="54" name="Google Shape;54;p28"/>
          <p:cNvSpPr/>
          <p:nvPr/>
        </p:nvSpPr>
        <p:spPr>
          <a:xfrm>
            <a:off x="0" y="0"/>
            <a:ext cx="12192000" cy="6858000"/>
          </a:xfrm>
          <a:prstGeom prst="rect">
            <a:avLst/>
          </a:prstGeom>
          <a:solidFill>
            <a:srgbClr val="E0D9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28"/>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60"/>
        <p:cNvGrpSpPr/>
        <p:nvPr/>
      </p:nvGrpSpPr>
      <p:grpSpPr>
        <a:xfrm>
          <a:off x="0" y="0"/>
          <a:ext cx="0" cy="0"/>
          <a:chOff x="0" y="0"/>
          <a:chExt cx="0" cy="0"/>
        </a:xfrm>
      </p:grpSpPr>
      <p:sp>
        <p:nvSpPr>
          <p:cNvPr id="61" name="Google Shape;61;p30"/>
          <p:cNvSpPr/>
          <p:nvPr/>
        </p:nvSpPr>
        <p:spPr>
          <a:xfrm>
            <a:off x="0" y="0"/>
            <a:ext cx="12192000" cy="6858000"/>
          </a:xfrm>
          <a:prstGeom prst="rect">
            <a:avLst/>
          </a:prstGeom>
          <a:solidFill>
            <a:srgbClr val="D9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0"/>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rgbClr val="F7F0E3"/>
        </a:solidFill>
        <a:effectLst/>
      </p:bgPr>
    </p:bg>
    <p:spTree>
      <p:nvGrpSpPr>
        <p:cNvPr id="1" name="Shape 67"/>
        <p:cNvGrpSpPr/>
        <p:nvPr/>
      </p:nvGrpSpPr>
      <p:grpSpPr>
        <a:xfrm>
          <a:off x="0" y="0"/>
          <a:ext cx="0" cy="0"/>
          <a:chOff x="0" y="0"/>
          <a:chExt cx="0" cy="0"/>
        </a:xfrm>
      </p:grpSpPr>
      <p:sp>
        <p:nvSpPr>
          <p:cNvPr id="68" name="Google Shape;68;p31"/>
          <p:cNvSpPr/>
          <p:nvPr/>
        </p:nvSpPr>
        <p:spPr>
          <a:xfrm>
            <a:off x="0" y="0"/>
            <a:ext cx="12192000" cy="6858000"/>
          </a:xfrm>
          <a:prstGeom prst="rect">
            <a:avLst/>
          </a:prstGeom>
          <a:solidFill>
            <a:srgbClr val="D9F0FF">
              <a:alpha val="6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31"/>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Section Header">
  <p:cSld name="8_Section Header">
    <p:bg>
      <p:bgPr>
        <a:solidFill>
          <a:srgbClr val="F7F0E3"/>
        </a:solidFill>
        <a:effectLst/>
      </p:bgPr>
    </p:bg>
    <p:spTree>
      <p:nvGrpSpPr>
        <p:cNvPr id="1" name="Shape 74"/>
        <p:cNvGrpSpPr/>
        <p:nvPr/>
      </p:nvGrpSpPr>
      <p:grpSpPr>
        <a:xfrm>
          <a:off x="0" y="0"/>
          <a:ext cx="0" cy="0"/>
          <a:chOff x="0" y="0"/>
          <a:chExt cx="0" cy="0"/>
        </a:xfrm>
      </p:grpSpPr>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32"/>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C5F"/>
              </a:buClr>
              <a:buSzPts val="4000"/>
              <a:buFont typeface="Krona On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body" idx="1"/>
          </p:nvPr>
        </p:nvSpPr>
        <p:spPr>
          <a:xfrm>
            <a:off x="831850" y="1679945"/>
            <a:ext cx="10515600" cy="440970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2C5F"/>
              </a:buClr>
              <a:buSzPts val="2800"/>
              <a:buFont typeface="Arial"/>
              <a:buChar char="•"/>
              <a:defRPr sz="2800" b="0" i="0">
                <a:solidFill>
                  <a:srgbClr val="002C5F"/>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32"/>
          <p:cNvSpPr/>
          <p:nvPr/>
        </p:nvSpPr>
        <p:spPr>
          <a:xfrm>
            <a:off x="0" y="0"/>
            <a:ext cx="12192000" cy="6858000"/>
          </a:xfrm>
          <a:prstGeom prst="rect">
            <a:avLst/>
          </a:prstGeom>
          <a:solidFill>
            <a:srgbClr val="D9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 name="Google Shape;81;p32" descr="A picture containing night sky&#10;&#10;Description automatically generated"/>
          <p:cNvPicPr preferRelativeResize="0"/>
          <p:nvPr/>
        </p:nvPicPr>
        <p:blipFill rotWithShape="1">
          <a:blip r:embed="rId2">
            <a:alphaModFix amt="56000"/>
          </a:blip>
          <a:srcRect b="10431"/>
          <a:stretch/>
        </p:blipFill>
        <p:spPr>
          <a:xfrm>
            <a:off x="0" y="2433793"/>
            <a:ext cx="12192000" cy="4424207"/>
          </a:xfrm>
          <a:prstGeom prst="rect">
            <a:avLst/>
          </a:prstGeom>
          <a:noFill/>
          <a:ln>
            <a:noFill/>
          </a:ln>
        </p:spPr>
      </p:pic>
      <p:sp>
        <p:nvSpPr>
          <p:cNvPr id="82" name="Google Shape;82;p32"/>
          <p:cNvSpPr/>
          <p:nvPr/>
        </p:nvSpPr>
        <p:spPr>
          <a:xfrm>
            <a:off x="0" y="5768701"/>
            <a:ext cx="12201107" cy="1074798"/>
          </a:xfrm>
          <a:prstGeom prst="rect">
            <a:avLst/>
          </a:prstGeom>
          <a:solidFill>
            <a:srgbClr val="002C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C5F"/>
              </a:buClr>
              <a:buSzPts val="4000"/>
              <a:buFont typeface="Krona One"/>
              <a:buNone/>
              <a:defRPr sz="4000" b="0" i="0" u="none" strike="noStrike" cap="none">
                <a:solidFill>
                  <a:srgbClr val="002C5F"/>
                </a:solidFill>
                <a:latin typeface="Krona One"/>
                <a:ea typeface="Krona One"/>
                <a:cs typeface="Krona One"/>
                <a:sym typeface="Krona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2C5F"/>
              </a:buClr>
              <a:buSzPts val="2800"/>
              <a:buFont typeface="Arial"/>
              <a:buChar char="•"/>
              <a:defRPr sz="2800" b="0" i="0" u="none" strike="noStrike" cap="none">
                <a:solidFill>
                  <a:srgbClr val="002C5F"/>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2C5F"/>
              </a:buClr>
              <a:buSzPts val="2400"/>
              <a:buFont typeface="Arial"/>
              <a:buChar char="•"/>
              <a:defRPr sz="2400" b="0" i="0" u="none" strike="noStrike" cap="none">
                <a:solidFill>
                  <a:srgbClr val="002C5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2C5F"/>
              </a:buClr>
              <a:buSzPts val="2000"/>
              <a:buFont typeface="Arial"/>
              <a:buChar char="•"/>
              <a:defRPr sz="2000" b="0" i="0" u="none" strike="noStrike" cap="none">
                <a:solidFill>
                  <a:srgbClr val="002C5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2C5F"/>
              </a:buClr>
              <a:buSzPts val="1800"/>
              <a:buFont typeface="Arial"/>
              <a:buChar char="•"/>
              <a:defRPr sz="1800" b="0" i="0" u="none" strike="noStrike" cap="none">
                <a:solidFill>
                  <a:srgbClr val="002C5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2C5F"/>
              </a:buClr>
              <a:buSzPts val="1800"/>
              <a:buFont typeface="Arial"/>
              <a:buChar char="•"/>
              <a:defRPr sz="1800" b="0" i="0" u="none" strike="noStrike" cap="none">
                <a:solidFill>
                  <a:srgbClr val="002C5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suicide/facts/data.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suicide/facts/disparities-in-suicide.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suicide/facts/disparities-in-suicide.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urgentrelatedpreventable.or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2228335" y="849946"/>
            <a:ext cx="7483366" cy="316119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36666"/>
              </a:lnSpc>
              <a:spcBef>
                <a:spcPts val="0"/>
              </a:spcBef>
              <a:spcAft>
                <a:spcPts val="0"/>
              </a:spcAft>
              <a:buClr>
                <a:srgbClr val="002C5F"/>
              </a:buClr>
              <a:buSzPts val="6000"/>
              <a:buFont typeface="Krona One"/>
              <a:buNone/>
            </a:pPr>
            <a:r>
              <a:rPr lang="en-US" dirty="0" err="1"/>
              <a:t>Urgentes</a:t>
            </a:r>
            <a:r>
              <a:rPr lang="en-US" dirty="0"/>
              <a:t>. </a:t>
            </a:r>
            <a:r>
              <a:rPr lang="en-US" dirty="0" err="1"/>
              <a:t>Relacionados</a:t>
            </a:r>
            <a:r>
              <a:rPr lang="en-US" dirty="0"/>
              <a:t>. </a:t>
            </a:r>
            <a:r>
              <a:rPr lang="en-US" dirty="0" err="1"/>
              <a:t>Prevenibles</a:t>
            </a:r>
            <a:r>
              <a:rPr lang="en-US" dirty="0"/>
              <a:t>.</a:t>
            </a:r>
            <a:endParaRPr dirty="0"/>
          </a:p>
        </p:txBody>
      </p:sp>
      <p:sp>
        <p:nvSpPr>
          <p:cNvPr id="165" name="Google Shape;165;p1"/>
          <p:cNvSpPr txBox="1">
            <a:spLocks noGrp="1"/>
          </p:cNvSpPr>
          <p:nvPr>
            <p:ph type="subTitle" idx="1"/>
          </p:nvPr>
        </p:nvSpPr>
        <p:spPr>
          <a:xfrm>
            <a:off x="2228325" y="4243300"/>
            <a:ext cx="7123200" cy="1249800"/>
          </a:xfrm>
          <a:prstGeom prst="rect">
            <a:avLst/>
          </a:prstGeom>
          <a:noFill/>
          <a:ln>
            <a:noFill/>
          </a:ln>
        </p:spPr>
        <p:txBody>
          <a:bodyPr spcFirstLastPara="1" wrap="square" lIns="91425" tIns="45700" rIns="91425" bIns="45700" anchor="t" anchorCtr="0">
            <a:normAutofit fontScale="92500" lnSpcReduction="20000"/>
          </a:bodyPr>
          <a:lstStyle/>
          <a:p>
            <a:pPr marL="0" lvl="0" indent="0" algn="l">
              <a:lnSpc>
                <a:spcPct val="100000"/>
              </a:lnSpc>
              <a:spcBef>
                <a:spcPts val="0"/>
              </a:spcBef>
              <a:buSzPts val="2000"/>
            </a:pPr>
            <a:r>
              <a:rPr lang="es-ES" b="1" dirty="0"/>
              <a:t>Las experiencias adversas en la infancia (ACE por sus siglas en inglés), las sobredosis y el suicidio son desafíos urgentes, relacionados y prevenibles de la salud pública que tienen consecuencias para todos nosotros.</a:t>
            </a:r>
            <a:endParaRPr lang="en-US" b="1" dirty="0"/>
          </a:p>
        </p:txBody>
      </p:sp>
      <p:grpSp>
        <p:nvGrpSpPr>
          <p:cNvPr id="2" name="Group 1" descr="APHA and CDC logos&#10;">
            <a:extLst>
              <a:ext uri="{FF2B5EF4-FFF2-40B4-BE49-F238E27FC236}">
                <a16:creationId xmlns:a16="http://schemas.microsoft.com/office/drawing/2014/main" id="{AD6C70E1-90D1-C60F-6BF8-9171A2082E6C}"/>
              </a:ext>
            </a:extLst>
          </p:cNvPr>
          <p:cNvGrpSpPr/>
          <p:nvPr/>
        </p:nvGrpSpPr>
        <p:grpSpPr>
          <a:xfrm>
            <a:off x="4515465" y="5853182"/>
            <a:ext cx="3053727" cy="829325"/>
            <a:chOff x="4238778" y="5853182"/>
            <a:chExt cx="3053727" cy="829325"/>
          </a:xfrm>
        </p:grpSpPr>
        <p:pic>
          <p:nvPicPr>
            <p:cNvPr id="3" name="Google Shape;475;p22" descr="The American Public Health Association logo next to the Centers for Disease Control and Prevention logo. ">
              <a:extLst>
                <a:ext uri="{FF2B5EF4-FFF2-40B4-BE49-F238E27FC236}">
                  <a16:creationId xmlns:a16="http://schemas.microsoft.com/office/drawing/2014/main" id="{421D4010-18F7-61FA-7981-57321C9B57AC}"/>
                </a:ext>
              </a:extLst>
            </p:cNvPr>
            <p:cNvPicPr preferRelativeResize="0"/>
            <p:nvPr/>
          </p:nvPicPr>
          <p:blipFill rotWithShape="1">
            <a:blip r:embed="rId3">
              <a:alphaModFix/>
            </a:blip>
            <a:srcRect/>
            <a:stretch/>
          </p:blipFill>
          <p:spPr>
            <a:xfrm>
              <a:off x="4238778" y="5969043"/>
              <a:ext cx="1652270" cy="666462"/>
            </a:xfrm>
            <a:prstGeom prst="rect">
              <a:avLst/>
            </a:prstGeom>
            <a:noFill/>
            <a:ln>
              <a:noFill/>
            </a:ln>
          </p:spPr>
        </p:pic>
        <p:pic>
          <p:nvPicPr>
            <p:cNvPr id="4" name="Picture 3">
              <a:extLst>
                <a:ext uri="{FF2B5EF4-FFF2-40B4-BE49-F238E27FC236}">
                  <a16:creationId xmlns:a16="http://schemas.microsoft.com/office/drawing/2014/main" id="{4E7B12C9-DA9B-1F0F-8918-39D05457B859}"/>
                </a:ext>
              </a:extLst>
            </p:cNvPr>
            <p:cNvPicPr>
              <a:picLocks noChangeAspect="1"/>
            </p:cNvPicPr>
            <p:nvPr/>
          </p:nvPicPr>
          <p:blipFill>
            <a:blip r:embed="rId4"/>
            <a:srcRect/>
            <a:stretch/>
          </p:blipFill>
          <p:spPr>
            <a:xfrm>
              <a:off x="6250640" y="5853182"/>
              <a:ext cx="1041865" cy="82932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73" name="Google Shape;273;p7"/>
          <p:cNvSpPr txBox="1"/>
          <p:nvPr/>
        </p:nvSpPr>
        <p:spPr>
          <a:xfrm>
            <a:off x="8216282" y="4367100"/>
            <a:ext cx="2374178" cy="164591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de las </a:t>
            </a:r>
            <a:r>
              <a:rPr lang="en-US" sz="2000" dirty="0" err="1">
                <a:solidFill>
                  <a:srgbClr val="002C5F"/>
                </a:solidFill>
                <a:latin typeface="Calibri"/>
                <a:ea typeface="Calibri"/>
                <a:cs typeface="Calibri"/>
                <a:sym typeface="Calibri"/>
              </a:rPr>
              <a:t>muertes</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por</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sobredosis</a:t>
            </a:r>
            <a:r>
              <a:rPr lang="en-US" sz="2000" dirty="0">
                <a:solidFill>
                  <a:srgbClr val="002C5F"/>
                </a:solidFill>
                <a:latin typeface="Calibri"/>
                <a:ea typeface="Calibri"/>
                <a:cs typeface="Calibri"/>
                <a:sym typeface="Calibri"/>
              </a:rPr>
              <a:t> de </a:t>
            </a:r>
            <a:r>
              <a:rPr lang="en-US" sz="2000" dirty="0" err="1">
                <a:solidFill>
                  <a:srgbClr val="002C5F"/>
                </a:solidFill>
                <a:latin typeface="Calibri"/>
                <a:ea typeface="Calibri"/>
                <a:cs typeface="Calibri"/>
                <a:sym typeface="Calibri"/>
              </a:rPr>
              <a:t>droga</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ocurrieron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en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los</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Estados</a:t>
            </a:r>
            <a:r>
              <a:rPr lang="en-US" sz="2000" dirty="0">
                <a:solidFill>
                  <a:srgbClr val="002C5F"/>
                </a:solidFill>
                <a:latin typeface="Calibri"/>
                <a:ea typeface="Calibri"/>
                <a:cs typeface="Calibri"/>
                <a:sym typeface="Calibri"/>
              </a:rPr>
              <a:t> Unidos. </a:t>
            </a:r>
            <a:endParaRPr sz="20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72" name="Google Shape;272;p7"/>
          <p:cNvSpPr txBox="1"/>
          <p:nvPr/>
        </p:nvSpPr>
        <p:spPr>
          <a:xfrm>
            <a:off x="8147828" y="3315125"/>
            <a:ext cx="2374180" cy="1147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4400" b="1" dirty="0">
                <a:solidFill>
                  <a:srgbClr val="054A91"/>
                </a:solidFill>
                <a:latin typeface="Calibri"/>
                <a:cs typeface="Calibri"/>
                <a:sym typeface="Calibri"/>
              </a:rPr>
              <a:t>79,384</a:t>
            </a:r>
            <a:endParaRPr sz="4400" b="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71" name="Google Shape;271;p7"/>
          <p:cNvSpPr txBox="1"/>
          <p:nvPr/>
        </p:nvSpPr>
        <p:spPr>
          <a:xfrm>
            <a:off x="8675068" y="2728800"/>
            <a:ext cx="1319700" cy="452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dirty="0" err="1">
                <a:solidFill>
                  <a:srgbClr val="002C5F"/>
                </a:solidFill>
                <a:latin typeface="Calibri"/>
                <a:ea typeface="Calibri"/>
                <a:cs typeface="Calibri"/>
                <a:sym typeface="Calibri"/>
              </a:rPr>
              <a:t>e</a:t>
            </a:r>
            <a:r>
              <a:rPr lang="en-US" sz="2000" b="0" i="0" u="none" strike="noStrike" cap="none" dirty="0" err="1">
                <a:solidFill>
                  <a:srgbClr val="002C5F"/>
                </a:solidFill>
                <a:latin typeface="Calibri"/>
                <a:ea typeface="Calibri"/>
                <a:cs typeface="Calibri"/>
                <a:sym typeface="Calibri"/>
              </a:rPr>
              <a:t>n</a:t>
            </a:r>
            <a:r>
              <a:rPr lang="en-US" sz="2000" b="0" i="0" u="none" strike="noStrike" cap="none" dirty="0">
                <a:solidFill>
                  <a:srgbClr val="002C5F"/>
                </a:solidFill>
                <a:latin typeface="Calibri"/>
                <a:ea typeface="Calibri"/>
                <a:cs typeface="Calibri"/>
                <a:sym typeface="Calibri"/>
              </a:rPr>
              <a:t> </a:t>
            </a:r>
            <a:r>
              <a:rPr lang="en-US" sz="2000" b="0" i="0" u="none" strike="noStrike" cap="none" dirty="0" err="1">
                <a:solidFill>
                  <a:srgbClr val="002C5F"/>
                </a:solidFill>
                <a:latin typeface="Calibri"/>
                <a:ea typeface="Calibri"/>
                <a:cs typeface="Calibri"/>
                <a:sym typeface="Calibri"/>
              </a:rPr>
              <a:t>el</a:t>
            </a:r>
            <a:r>
              <a:rPr lang="en-US" sz="2000" b="0" i="0" u="none" strike="noStrike" cap="none" dirty="0">
                <a:solidFill>
                  <a:srgbClr val="002C5F"/>
                </a:solidFill>
                <a:latin typeface="Calibri"/>
                <a:ea typeface="Calibri"/>
                <a:cs typeface="Calibri"/>
                <a:sym typeface="Calibri"/>
              </a:rPr>
              <a:t> </a:t>
            </a:r>
            <a:r>
              <a:rPr lang="en-US" sz="2000" dirty="0">
                <a:solidFill>
                  <a:srgbClr val="002C5F"/>
                </a:solidFill>
                <a:latin typeface="Calibri"/>
                <a:ea typeface="Calibri"/>
                <a:cs typeface="Calibri"/>
                <a:sym typeface="Calibri"/>
              </a:rPr>
              <a:t>2024</a:t>
            </a:r>
            <a:endParaRPr sz="20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270" name="Google Shape;270;p7">
            <a:extLst>
              <a:ext uri="{C183D7F6-B498-43B3-948B-1728B52AA6E4}">
                <adec:decorative xmlns:adec="http://schemas.microsoft.com/office/drawing/2017/decorative" val="1"/>
              </a:ext>
            </a:extLst>
          </p:cNvPr>
          <p:cNvCxnSpPr/>
          <p:nvPr/>
        </p:nvCxnSpPr>
        <p:spPr>
          <a:xfrm>
            <a:off x="7589410" y="1812938"/>
            <a:ext cx="0" cy="4399500"/>
          </a:xfrm>
          <a:prstGeom prst="straightConnector1">
            <a:avLst/>
          </a:prstGeom>
          <a:noFill/>
          <a:ln w="38100" cap="flat" cmpd="sng">
            <a:solidFill>
              <a:srgbClr val="F0AB00"/>
            </a:solidFill>
            <a:prstDash val="solid"/>
            <a:miter lim="800000"/>
            <a:headEnd type="none" w="sm" len="sm"/>
            <a:tailEnd type="none" w="sm" len="sm"/>
          </a:ln>
        </p:spPr>
      </p:cxnSp>
      <p:sp>
        <p:nvSpPr>
          <p:cNvPr id="269" name="Google Shape;269;p7"/>
          <p:cNvSpPr txBox="1"/>
          <p:nvPr/>
        </p:nvSpPr>
        <p:spPr>
          <a:xfrm>
            <a:off x="4884435" y="5251016"/>
            <a:ext cx="1868400" cy="762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d</a:t>
            </a:r>
            <a:r>
              <a:rPr lang="en-US" sz="2000" b="0" i="0" u="none" strike="noStrike" cap="none" dirty="0">
                <a:solidFill>
                  <a:srgbClr val="002C5F"/>
                </a:solidFill>
                <a:latin typeface="Calibri"/>
                <a:ea typeface="Calibri"/>
                <a:cs typeface="Calibri"/>
                <a:sym typeface="Calibri"/>
              </a:rPr>
              <a:t>e las </a:t>
            </a:r>
            <a:r>
              <a:rPr lang="en-US" sz="2000" b="0" i="0" u="none" strike="noStrike" cap="none" dirty="0" err="1">
                <a:solidFill>
                  <a:srgbClr val="002C5F"/>
                </a:solidFill>
                <a:latin typeface="Calibri"/>
                <a:ea typeface="Calibri"/>
                <a:cs typeface="Calibri"/>
                <a:sym typeface="Calibri"/>
              </a:rPr>
              <a:t>muertes</a:t>
            </a:r>
            <a:r>
              <a:rPr lang="en-US" sz="2000" b="0" i="0" u="none" strike="noStrike" cap="none" dirty="0">
                <a:solidFill>
                  <a:srgbClr val="002C5F"/>
                </a:solidFill>
                <a:latin typeface="Calibri"/>
                <a:ea typeface="Calibri"/>
                <a:cs typeface="Calibri"/>
                <a:sym typeface="Calibri"/>
              </a:rPr>
              <a:t> </a:t>
            </a:r>
            <a:r>
              <a:rPr lang="en-US" sz="2000" b="0" i="0" u="none" strike="noStrike" cap="none" dirty="0" err="1">
                <a:solidFill>
                  <a:srgbClr val="002C5F"/>
                </a:solidFill>
                <a:latin typeface="Calibri"/>
                <a:ea typeface="Calibri"/>
                <a:cs typeface="Calibri"/>
                <a:sym typeface="Calibri"/>
              </a:rPr>
              <a:t>por</a:t>
            </a:r>
            <a:r>
              <a:rPr lang="en-US" sz="2000" b="0" i="0" u="none" strike="noStrike" cap="none"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sobredosis</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en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el</a:t>
            </a:r>
            <a:r>
              <a:rPr lang="en-US" sz="2000" dirty="0">
                <a:solidFill>
                  <a:srgbClr val="002C5F"/>
                </a:solidFill>
                <a:latin typeface="Calibri"/>
                <a:ea typeface="Calibri"/>
                <a:cs typeface="Calibri"/>
                <a:sym typeface="Calibri"/>
              </a:rPr>
              <a:t> 2024</a:t>
            </a:r>
            <a:endParaRPr sz="20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14D2D2D9-9478-77E1-2283-6781585C48D2}"/>
              </a:ext>
            </a:extLst>
          </p:cNvPr>
          <p:cNvPicPr>
            <a:picLocks noChangeAspect="1"/>
          </p:cNvPicPr>
          <p:nvPr/>
        </p:nvPicPr>
        <p:blipFill>
          <a:blip r:embed="rId3"/>
          <a:srcRect/>
          <a:stretch/>
        </p:blipFill>
        <p:spPr>
          <a:xfrm>
            <a:off x="4620290" y="2752230"/>
            <a:ext cx="2415166" cy="2332737"/>
          </a:xfrm>
          <a:prstGeom prst="rect">
            <a:avLst/>
          </a:prstGeom>
        </p:spPr>
      </p:pic>
      <p:sp>
        <p:nvSpPr>
          <p:cNvPr id="267" name="Google Shape;267;p7"/>
          <p:cNvSpPr txBox="1"/>
          <p:nvPr/>
        </p:nvSpPr>
        <p:spPr>
          <a:xfrm>
            <a:off x="4395849" y="2117388"/>
            <a:ext cx="2721920" cy="714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Los </a:t>
            </a:r>
            <a:r>
              <a:rPr lang="en-US" sz="2000" b="0" i="0" u="none" strike="noStrike" cap="none" dirty="0" err="1">
                <a:solidFill>
                  <a:srgbClr val="002C5F"/>
                </a:solidFill>
                <a:latin typeface="Calibri"/>
                <a:ea typeface="Calibri"/>
                <a:cs typeface="Calibri"/>
                <a:sym typeface="Calibri"/>
              </a:rPr>
              <a:t>opioides</a:t>
            </a:r>
            <a:r>
              <a:rPr lang="en-US" sz="2000" b="0" i="0" u="none" strike="noStrike" cap="none" dirty="0">
                <a:solidFill>
                  <a:srgbClr val="002C5F"/>
                </a:solidFill>
                <a:latin typeface="Calibri"/>
                <a:ea typeface="Calibri"/>
                <a:cs typeface="Calibri"/>
                <a:sym typeface="Calibri"/>
              </a:rPr>
              <a:t> </a:t>
            </a:r>
            <a:r>
              <a:rPr lang="en-US" sz="2000" b="0" i="0" u="none" strike="noStrike" cap="none" dirty="0" err="1">
                <a:solidFill>
                  <a:srgbClr val="002C5F"/>
                </a:solidFill>
                <a:latin typeface="Calibri"/>
                <a:ea typeface="Calibri"/>
                <a:cs typeface="Calibri"/>
                <a:sym typeface="Calibri"/>
              </a:rPr>
              <a:t>fueron</a:t>
            </a:r>
            <a:r>
              <a:rPr lang="en-US" sz="2000" b="0" i="0" u="none" strike="noStrike" cap="none" dirty="0">
                <a:solidFill>
                  <a:srgbClr val="002C5F"/>
                </a:solidFill>
                <a:latin typeface="Calibri"/>
                <a:ea typeface="Calibri"/>
                <a:cs typeface="Calibri"/>
                <a:sym typeface="Calibri"/>
              </a:rPr>
              <a:t> </a:t>
            </a:r>
            <a:r>
              <a:rPr lang="en-US" sz="2000" b="0" i="0" u="none" strike="noStrike" cap="none" dirty="0" err="1">
                <a:solidFill>
                  <a:srgbClr val="002C5F"/>
                </a:solidFill>
                <a:latin typeface="Calibri"/>
                <a:ea typeface="Calibri"/>
                <a:cs typeface="Calibri"/>
                <a:sym typeface="Calibri"/>
              </a:rPr>
              <a:t>asociados</a:t>
            </a:r>
            <a:r>
              <a:rPr lang="en-US" sz="2000" b="0" i="0" u="none" strike="noStrike" cap="none" dirty="0">
                <a:solidFill>
                  <a:srgbClr val="002C5F"/>
                </a:solidFill>
                <a:latin typeface="Calibri"/>
                <a:ea typeface="Calibri"/>
                <a:cs typeface="Calibri"/>
                <a:sym typeface="Calibri"/>
              </a:rPr>
              <a:t> </a:t>
            </a:r>
            <a:r>
              <a:rPr lang="en-US" sz="2000" b="0" i="0" u="none" strike="noStrike" cap="none" dirty="0" err="1">
                <a:solidFill>
                  <a:srgbClr val="002C5F"/>
                </a:solidFill>
                <a:latin typeface="Calibri"/>
                <a:ea typeface="Calibri"/>
                <a:cs typeface="Calibri"/>
                <a:sym typeface="Calibri"/>
              </a:rPr>
              <a:t>en</a:t>
            </a:r>
            <a:r>
              <a:rPr lang="en-US" sz="2000" b="0" i="0" u="none" strike="noStrike" cap="none" dirty="0">
                <a:solidFill>
                  <a:srgbClr val="002C5F"/>
                </a:solidFill>
                <a:latin typeface="Calibri"/>
                <a:ea typeface="Calibri"/>
                <a:cs typeface="Calibri"/>
                <a:sym typeface="Calibri"/>
              </a:rPr>
              <a:t> </a:t>
            </a:r>
            <a:r>
              <a:rPr lang="en-US" sz="2000" b="0" i="0" u="none" strike="noStrike" cap="none" dirty="0" err="1">
                <a:solidFill>
                  <a:srgbClr val="002C5F"/>
                </a:solidFill>
                <a:latin typeface="Calibri"/>
                <a:ea typeface="Calibri"/>
                <a:cs typeface="Calibri"/>
                <a:sym typeface="Calibri"/>
              </a:rPr>
              <a:t>más</a:t>
            </a:r>
            <a:r>
              <a:rPr lang="en-US" sz="2000" b="0" i="0" u="none" strike="noStrike" cap="none" dirty="0">
                <a:solidFill>
                  <a:srgbClr val="002C5F"/>
                </a:solidFill>
                <a:latin typeface="Calibri"/>
                <a:ea typeface="Calibri"/>
                <a:cs typeface="Calibri"/>
                <a:sym typeface="Calibri"/>
              </a:rPr>
              <a:t> del </a:t>
            </a:r>
            <a:endParaRPr sz="20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266" name="Google Shape;266;p7">
            <a:extLst>
              <a:ext uri="{C183D7F6-B498-43B3-948B-1728B52AA6E4}">
                <adec:decorative xmlns:adec="http://schemas.microsoft.com/office/drawing/2017/decorative" val="1"/>
              </a:ext>
            </a:extLst>
          </p:cNvPr>
          <p:cNvCxnSpPr/>
          <p:nvPr/>
        </p:nvCxnSpPr>
        <p:spPr>
          <a:xfrm>
            <a:off x="4071201" y="1812903"/>
            <a:ext cx="0" cy="4399500"/>
          </a:xfrm>
          <a:prstGeom prst="straightConnector1">
            <a:avLst/>
          </a:prstGeom>
          <a:noFill/>
          <a:ln w="38100" cap="flat" cmpd="sng">
            <a:solidFill>
              <a:srgbClr val="F0AB00"/>
            </a:solidFill>
            <a:prstDash val="solid"/>
            <a:miter lim="800000"/>
            <a:headEnd type="none" w="sm" len="sm"/>
            <a:tailEnd type="none" w="sm" len="sm"/>
          </a:ln>
        </p:spPr>
      </p:cxnSp>
      <p:sp>
        <p:nvSpPr>
          <p:cNvPr id="265" name="Google Shape;265;p7"/>
          <p:cNvSpPr txBox="1"/>
          <p:nvPr/>
        </p:nvSpPr>
        <p:spPr>
          <a:xfrm>
            <a:off x="998855" y="4162874"/>
            <a:ext cx="2747700" cy="976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de personas </a:t>
            </a:r>
            <a:r>
              <a:rPr lang="en-US" sz="2000" dirty="0" err="1">
                <a:solidFill>
                  <a:srgbClr val="002C5F"/>
                </a:solidFill>
                <a:latin typeface="Calibri"/>
                <a:ea typeface="Calibri"/>
                <a:cs typeface="Calibri"/>
                <a:sym typeface="Calibri"/>
              </a:rPr>
              <a:t>han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fallecido</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desde</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el</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año</a:t>
            </a:r>
            <a:r>
              <a:rPr lang="en-US" sz="2000" dirty="0">
                <a:solidFill>
                  <a:srgbClr val="002C5F"/>
                </a:solidFill>
                <a:latin typeface="Calibri"/>
                <a:ea typeface="Calibri"/>
                <a:cs typeface="Calibri"/>
                <a:sym typeface="Calibri"/>
              </a:rPr>
              <a:t> 1999 a </a:t>
            </a:r>
            <a:r>
              <a:rPr lang="en-US" sz="2000" dirty="0" err="1">
                <a:solidFill>
                  <a:srgbClr val="002C5F"/>
                </a:solidFill>
                <a:latin typeface="Calibri"/>
                <a:ea typeface="Calibri"/>
                <a:cs typeface="Calibri"/>
                <a:sym typeface="Calibri"/>
              </a:rPr>
              <a:t>raíz</a:t>
            </a:r>
            <a:r>
              <a:rPr lang="en-US" sz="2000" dirty="0">
                <a:solidFill>
                  <a:srgbClr val="002C5F"/>
                </a:solidFill>
                <a:latin typeface="Calibri"/>
                <a:ea typeface="Calibri"/>
                <a:cs typeface="Calibri"/>
                <a:sym typeface="Calibri"/>
              </a:rPr>
              <a:t> de </a:t>
            </a:r>
            <a:r>
              <a:rPr lang="en-US" sz="2000" dirty="0" err="1">
                <a:solidFill>
                  <a:srgbClr val="002C5F"/>
                </a:solidFill>
                <a:latin typeface="Calibri"/>
                <a:ea typeface="Calibri"/>
                <a:cs typeface="Calibri"/>
                <a:sym typeface="Calibri"/>
              </a:rPr>
              <a:t>una</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sobredosis</a:t>
            </a:r>
            <a:r>
              <a:rPr lang="en-US" sz="2000" dirty="0">
                <a:solidFill>
                  <a:srgbClr val="002C5F"/>
                </a:solidFill>
                <a:latin typeface="Calibri"/>
                <a:ea typeface="Calibri"/>
                <a:cs typeface="Calibri"/>
                <a:sym typeface="Calibri"/>
              </a:rPr>
              <a:t> de </a:t>
            </a:r>
            <a:r>
              <a:rPr lang="en-US" sz="2000" dirty="0" err="1">
                <a:solidFill>
                  <a:srgbClr val="002C5F"/>
                </a:solidFill>
                <a:latin typeface="Calibri"/>
                <a:ea typeface="Calibri"/>
                <a:cs typeface="Calibri"/>
                <a:sym typeface="Calibri"/>
              </a:rPr>
              <a:t>droga</a:t>
            </a:r>
            <a:r>
              <a:rPr lang="en-US" sz="2000" dirty="0">
                <a:solidFill>
                  <a:srgbClr val="002C5F"/>
                </a:solidFill>
                <a:latin typeface="Calibri"/>
                <a:ea typeface="Calibri"/>
                <a:cs typeface="Calibri"/>
                <a:sym typeface="Calibri"/>
              </a:rPr>
              <a:t>. </a:t>
            </a:r>
            <a:endParaRPr sz="2000" b="1" i="0" u="none" strike="noStrike" cap="none" dirty="0">
              <a:solidFill>
                <a:schemeClr val="dk1"/>
              </a:solidFill>
              <a:latin typeface="Calibri"/>
              <a:ea typeface="Calibri"/>
              <a:cs typeface="Calibri"/>
              <a:sym typeface="Calibri"/>
            </a:endParaRPr>
          </a:p>
        </p:txBody>
      </p:sp>
      <p:sp>
        <p:nvSpPr>
          <p:cNvPr id="264" name="Google Shape;264;p7"/>
          <p:cNvSpPr txBox="1"/>
          <p:nvPr/>
        </p:nvSpPr>
        <p:spPr>
          <a:xfrm>
            <a:off x="866230" y="3438875"/>
            <a:ext cx="3012900" cy="976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3500" b="1" i="0" u="none" strike="noStrike" cap="none" dirty="0">
                <a:solidFill>
                  <a:srgbClr val="054A91"/>
                </a:solidFill>
                <a:latin typeface="Calibri"/>
                <a:ea typeface="Calibri"/>
                <a:cs typeface="Calibri"/>
                <a:sym typeface="Calibri"/>
              </a:rPr>
              <a:t>1.3 MILLONES</a:t>
            </a:r>
            <a:endParaRPr sz="35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63" name="Google Shape;263;p7"/>
          <p:cNvSpPr txBox="1"/>
          <p:nvPr/>
        </p:nvSpPr>
        <p:spPr>
          <a:xfrm>
            <a:off x="1202184" y="2879077"/>
            <a:ext cx="2310600" cy="452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a:solidFill>
                  <a:srgbClr val="002C5F"/>
                </a:solidFill>
                <a:latin typeface="Calibri"/>
                <a:ea typeface="Calibri"/>
                <a:cs typeface="Calibri"/>
                <a:sym typeface="Calibri"/>
              </a:rPr>
              <a:t>Más de</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62" name="Google Shape;262;p7"/>
          <p:cNvSpPr txBox="1">
            <a:spLocks noGrp="1"/>
          </p:cNvSpPr>
          <p:nvPr>
            <p:ph type="title"/>
          </p:nvPr>
        </p:nvSpPr>
        <p:spPr>
          <a:xfrm>
            <a:off x="585697" y="710272"/>
            <a:ext cx="10761753" cy="71448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2C5F"/>
              </a:buClr>
              <a:buSzPts val="4000"/>
              <a:buFont typeface="Krona One"/>
              <a:buNone/>
            </a:pPr>
            <a:r>
              <a:rPr lang="en-US" dirty="0"/>
              <a:t>La </a:t>
            </a:r>
            <a:r>
              <a:rPr lang="en-US" dirty="0" err="1"/>
              <a:t>Estadística</a:t>
            </a:r>
            <a:r>
              <a:rPr lang="en-US" dirty="0"/>
              <a:t> </a:t>
            </a:r>
            <a:r>
              <a:rPr lang="en-US" dirty="0" err="1"/>
              <a:t>Sobre</a:t>
            </a:r>
            <a:r>
              <a:rPr lang="en-US" dirty="0"/>
              <a:t> la </a:t>
            </a:r>
            <a:r>
              <a:rPr lang="en-US" dirty="0" err="1"/>
              <a:t>Sobredosis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8"/>
          <p:cNvSpPr txBox="1"/>
          <p:nvPr/>
        </p:nvSpPr>
        <p:spPr>
          <a:xfrm>
            <a:off x="1664688" y="6469156"/>
            <a:ext cx="8849923" cy="452019"/>
          </a:xfrm>
          <a:prstGeom prst="rect">
            <a:avLst/>
          </a:prstGeom>
          <a:noFill/>
          <a:ln>
            <a:noFill/>
          </a:ln>
        </p:spPr>
        <p:txBody>
          <a:bodyPr spcFirstLastPara="1" wrap="square" lIns="91425" tIns="45700" rIns="91425" bIns="45700" anchor="t" anchorCtr="0">
            <a:normAutofit/>
          </a:bodyPr>
          <a:lstStyle/>
          <a:p>
            <a:pPr lvl="0" algn="ctr">
              <a:lnSpc>
                <a:spcPct val="90000"/>
              </a:lnSpc>
              <a:buClr>
                <a:srgbClr val="002C5F"/>
              </a:buClr>
              <a:buSzPts val="1600"/>
            </a:pPr>
            <a:r>
              <a:rPr lang="en-US" sz="1200" dirty="0">
                <a:latin typeface="Calibri" panose="020F0502020204030204" pitchFamily="34" charset="0"/>
                <a:ea typeface="Calibri" panose="020F0502020204030204" pitchFamily="34" charset="0"/>
                <a:cs typeface="Calibri" panose="020F0502020204030204" pitchFamily="34" charset="0"/>
              </a:rPr>
              <a:t>Fuente: Centro Nacional de </a:t>
            </a:r>
            <a:r>
              <a:rPr lang="en-US" sz="1200" dirty="0" err="1">
                <a:latin typeface="Calibri" panose="020F0502020204030204" pitchFamily="34" charset="0"/>
                <a:ea typeface="Calibri" panose="020F0502020204030204" pitchFamily="34" charset="0"/>
                <a:cs typeface="Calibri" panose="020F0502020204030204" pitchFamily="34" charset="0"/>
              </a:rPr>
              <a:t>Estadísticas</a:t>
            </a:r>
            <a:r>
              <a:rPr lang="en-US" sz="1200" dirty="0">
                <a:latin typeface="Calibri" panose="020F0502020204030204" pitchFamily="34" charset="0"/>
                <a:ea typeface="Calibri" panose="020F0502020204030204" pitchFamily="34" charset="0"/>
                <a:cs typeface="Calibri" panose="020F0502020204030204" pitchFamily="34" charset="0"/>
              </a:rPr>
              <a:t> de Salud, Sistema Nacional de </a:t>
            </a:r>
            <a:r>
              <a:rPr lang="en-US" sz="1200" dirty="0" err="1">
                <a:latin typeface="Calibri" panose="020F0502020204030204" pitchFamily="34" charset="0"/>
                <a:ea typeface="Calibri" panose="020F0502020204030204" pitchFamily="34" charset="0"/>
                <a:cs typeface="Calibri" panose="020F0502020204030204" pitchFamily="34" charset="0"/>
              </a:rPr>
              <a:t>Estadísticas</a:t>
            </a:r>
            <a:r>
              <a:rPr lang="en-US" sz="1200" dirty="0">
                <a:latin typeface="Calibri" panose="020F0502020204030204" pitchFamily="34" charset="0"/>
                <a:ea typeface="Calibri" panose="020F0502020204030204" pitchFamily="34" charset="0"/>
                <a:cs typeface="Calibri" panose="020F0502020204030204" pitchFamily="34" charset="0"/>
              </a:rPr>
              <a:t> Vitales, </a:t>
            </a:r>
            <a:r>
              <a:rPr lang="en-US" sz="1200" dirty="0" err="1">
                <a:latin typeface="Calibri" panose="020F0502020204030204" pitchFamily="34" charset="0"/>
                <a:ea typeface="Calibri" panose="020F0502020204030204" pitchFamily="34" charset="0"/>
                <a:cs typeface="Calibri" panose="020F0502020204030204" pitchFamily="34" charset="0"/>
              </a:rPr>
              <a:t>Mortalidad</a:t>
            </a:r>
            <a:endParaRPr sz="120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91" name="Google Shape;291;p8"/>
          <p:cNvSpPr txBox="1">
            <a:spLocks noGrp="1"/>
          </p:cNvSpPr>
          <p:nvPr>
            <p:ph type="body" idx="1"/>
          </p:nvPr>
        </p:nvSpPr>
        <p:spPr>
          <a:xfrm>
            <a:off x="274171" y="1521575"/>
            <a:ext cx="11630957" cy="964839"/>
          </a:xfrm>
          <a:prstGeom prst="rect">
            <a:avLst/>
          </a:prstGeom>
          <a:noFill/>
          <a:ln>
            <a:noFill/>
          </a:ln>
        </p:spPr>
        <p:txBody>
          <a:bodyPr spcFirstLastPara="1" wrap="square" lIns="91425" tIns="45700" rIns="91425" bIns="45700" anchor="t" anchorCtr="0">
            <a:spAutoFit/>
          </a:bodyPr>
          <a:lstStyle/>
          <a:p>
            <a:pPr marL="0" lvl="0" indent="0" algn="ctr">
              <a:spcBef>
                <a:spcPts val="0"/>
              </a:spcBef>
              <a:buNone/>
            </a:pPr>
            <a:r>
              <a:rPr lang="es-ES" sz="2100" b="1" dirty="0"/>
              <a:t>Las muertes por sobredosis relacionadas con opioides, incluidos los opioides recetados, la heroína y los opioides sintéticos (como el fentanilo fabricado ilegalmente), han aumentado casi siete veces desde el 2002 hasta su m</a:t>
            </a:r>
            <a:r>
              <a:rPr lang="es-419" sz="2100" b="1" dirty="0" err="1"/>
              <a:t>áximo</a:t>
            </a:r>
            <a:r>
              <a:rPr lang="es-419" sz="2100" b="1" dirty="0"/>
              <a:t> en el 2022</a:t>
            </a:r>
            <a:r>
              <a:rPr lang="es-ES" sz="2100" b="1" dirty="0"/>
              <a:t>.  Desde el 2022, las muertes por opioides han disminuido el 34%</a:t>
            </a:r>
            <a:endParaRPr lang="en-US" sz="2100" dirty="0"/>
          </a:p>
        </p:txBody>
      </p:sp>
      <p:sp>
        <p:nvSpPr>
          <p:cNvPr id="290" name="Google Shape;290;p8"/>
          <p:cNvSpPr txBox="1">
            <a:spLocks noGrp="1"/>
          </p:cNvSpPr>
          <p:nvPr>
            <p:ph type="title"/>
          </p:nvPr>
        </p:nvSpPr>
        <p:spPr>
          <a:xfrm>
            <a:off x="831849" y="710272"/>
            <a:ext cx="11073279" cy="71448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2C5F"/>
              </a:buClr>
              <a:buSzPts val="4000"/>
              <a:buFont typeface="Krona One"/>
              <a:buNone/>
            </a:pPr>
            <a:r>
              <a:rPr lang="en-US" dirty="0"/>
              <a:t>La </a:t>
            </a:r>
            <a:r>
              <a:rPr lang="en-US" dirty="0" err="1"/>
              <a:t>Sobredosis</a:t>
            </a:r>
            <a:r>
              <a:rPr lang="en-US" dirty="0"/>
              <a:t> a </a:t>
            </a:r>
            <a:r>
              <a:rPr lang="en-US" dirty="0" err="1"/>
              <a:t>Través</a:t>
            </a:r>
            <a:r>
              <a:rPr lang="en-US" dirty="0"/>
              <a:t> del Tiempo</a:t>
            </a:r>
            <a:endParaRPr dirty="0"/>
          </a:p>
        </p:txBody>
      </p:sp>
      <p:graphicFrame>
        <p:nvGraphicFramePr>
          <p:cNvPr id="7" name="Chart 6">
            <a:extLst>
              <a:ext uri="{FF2B5EF4-FFF2-40B4-BE49-F238E27FC236}">
                <a16:creationId xmlns:a16="http://schemas.microsoft.com/office/drawing/2014/main" id="{5E523EBF-1535-DD38-C3F4-9673E7E4A51E}"/>
              </a:ext>
            </a:extLst>
          </p:cNvPr>
          <p:cNvGraphicFramePr>
            <a:graphicFrameLocks/>
          </p:cNvGraphicFramePr>
          <p:nvPr>
            <p:extLst>
              <p:ext uri="{D42A27DB-BD31-4B8C-83A1-F6EECF244321}">
                <p14:modId xmlns:p14="http://schemas.microsoft.com/office/powerpoint/2010/main" val="4314249"/>
              </p:ext>
            </p:extLst>
          </p:nvPr>
        </p:nvGraphicFramePr>
        <p:xfrm>
          <a:off x="2019300" y="2661130"/>
          <a:ext cx="7972425" cy="39301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9"/>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Comprendiendo</a:t>
            </a:r>
            <a:r>
              <a:rPr lang="en-US" dirty="0"/>
              <a:t> </a:t>
            </a:r>
            <a:r>
              <a:rPr lang="en-US" dirty="0" err="1"/>
              <a:t>el</a:t>
            </a:r>
            <a:r>
              <a:rPr lang="en-US" dirty="0"/>
              <a:t> </a:t>
            </a:r>
            <a:r>
              <a:rPr lang="en-US" dirty="0" err="1"/>
              <a:t>Suicidio</a:t>
            </a:r>
            <a:endParaRPr dirty="0"/>
          </a:p>
        </p:txBody>
      </p:sp>
      <p:sp>
        <p:nvSpPr>
          <p:cNvPr id="301" name="Google Shape;301;p9"/>
          <p:cNvSpPr txBox="1"/>
          <p:nvPr/>
        </p:nvSpPr>
        <p:spPr>
          <a:xfrm>
            <a:off x="2236650" y="2137954"/>
            <a:ext cx="8248469" cy="3572709"/>
          </a:xfrm>
          <a:prstGeom prst="rect">
            <a:avLst/>
          </a:prstGeom>
          <a:noFill/>
          <a:ln>
            <a:noFill/>
          </a:ln>
        </p:spPr>
        <p:txBody>
          <a:bodyPr spcFirstLastPara="1" wrap="square" lIns="91425" tIns="45700" rIns="91425" bIns="45700" anchor="t" anchorCtr="0">
            <a:normAutofit/>
          </a:bodyPr>
          <a:lstStyle/>
          <a:p>
            <a:pPr marL="457200" lvl="0" indent="-457200">
              <a:lnSpc>
                <a:spcPct val="90000"/>
              </a:lnSpc>
              <a:spcBef>
                <a:spcPts val="1000"/>
              </a:spcBef>
              <a:spcAft>
                <a:spcPts val="1800"/>
              </a:spcAft>
              <a:buClr>
                <a:srgbClr val="002C5F"/>
              </a:buClr>
              <a:buSzPts val="2400"/>
              <a:buFont typeface="Calibri"/>
              <a:buChar char="•"/>
            </a:pPr>
            <a:r>
              <a:rPr lang="es-ES" sz="2500" dirty="0">
                <a:solidFill>
                  <a:srgbClr val="002C5F"/>
                </a:solidFill>
                <a:latin typeface="Calibri"/>
                <a:ea typeface="Calibri"/>
                <a:cs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La muerte por suicidio sigue siendo una de las principales causas de muerte en Estados Unidos.</a:t>
            </a:r>
          </a:p>
          <a:p>
            <a:pPr marL="457200" lvl="0" indent="-457200">
              <a:lnSpc>
                <a:spcPct val="90000"/>
              </a:lnSpc>
              <a:spcBef>
                <a:spcPts val="1000"/>
              </a:spcBef>
              <a:spcAft>
                <a:spcPts val="1800"/>
              </a:spcAft>
              <a:buClr>
                <a:srgbClr val="002C5F"/>
              </a:buClr>
              <a:buSzPts val="2400"/>
              <a:buFont typeface="Calibri"/>
              <a:buChar char="•"/>
            </a:pPr>
            <a:r>
              <a:rPr lang="es-ES" sz="2500"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La ideación y los intentos de suicidio también están en aumento.</a:t>
            </a:r>
          </a:p>
          <a:p>
            <a:pPr marL="457200" lvl="0" indent="-457200">
              <a:lnSpc>
                <a:spcPct val="90000"/>
              </a:lnSpc>
              <a:spcBef>
                <a:spcPts val="1000"/>
              </a:spcBef>
              <a:spcAft>
                <a:spcPts val="1800"/>
              </a:spcAft>
              <a:buClr>
                <a:srgbClr val="002C5F"/>
              </a:buClr>
              <a:buSzPts val="2400"/>
              <a:buFont typeface="Calibri"/>
              <a:buChar char="•"/>
            </a:pPr>
            <a:r>
              <a:rPr lang="es-ES" sz="2500"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Las tasas de suicidio varían según la población.</a:t>
            </a:r>
            <a:endParaRPr lang="en-US" sz="2500" dirty="0">
              <a:solidFill>
                <a:srgbClr val="002C5F"/>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8" name="Google Shape;318;p10"/>
          <p:cNvSpPr txBox="1"/>
          <p:nvPr/>
        </p:nvSpPr>
        <p:spPr>
          <a:xfrm>
            <a:off x="1725345" y="6276283"/>
            <a:ext cx="8556171" cy="41004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1200"/>
              <a:buFont typeface="Arial"/>
              <a:buNone/>
            </a:pPr>
            <a:r>
              <a:rPr lang="en-US" sz="1200" dirty="0">
                <a:solidFill>
                  <a:srgbClr val="1C1D1F"/>
                </a:solidFill>
                <a:latin typeface="Nunito" pitchFamily="2" charset="77"/>
                <a:cs typeface="Calibri" panose="020F0502020204030204" pitchFamily="34" charset="0"/>
              </a:rPr>
              <a:t>Fuente</a:t>
            </a:r>
            <a:r>
              <a:rPr lang="en-US" sz="1200" dirty="0">
                <a:solidFill>
                  <a:srgbClr val="1C1D1F"/>
                </a:solidFill>
                <a:effectLst/>
                <a:latin typeface="Nunito" pitchFamily="2" charset="77"/>
                <a:cs typeface="Calibri" panose="020F0502020204030204" pitchFamily="34" charset="0"/>
              </a:rPr>
              <a:t>: </a:t>
            </a:r>
            <a:r>
              <a:rPr lang="en-US" sz="1200" u="sng" dirty="0">
                <a:effectLst/>
                <a:latin typeface="Nunito" pitchFamily="2" charset="77"/>
                <a:cs typeface="Calibri" panose="020F0502020204030204" pitchFamily="34" charset="0"/>
                <a:hlinkClick r:id="rId3"/>
              </a:rPr>
              <a:t>CDC Datos y </a:t>
            </a:r>
            <a:r>
              <a:rPr lang="en-US" sz="1200" u="sng" dirty="0" err="1">
                <a:effectLst/>
                <a:latin typeface="Nunito" pitchFamily="2" charset="77"/>
                <a:cs typeface="Calibri" panose="020F0502020204030204" pitchFamily="34" charset="0"/>
                <a:hlinkClick r:id="rId3"/>
              </a:rPr>
              <a:t>Estadísticas</a:t>
            </a:r>
            <a:r>
              <a:rPr lang="en-US" sz="1200" u="sng" dirty="0">
                <a:effectLst/>
                <a:latin typeface="Nunito" pitchFamily="2" charset="77"/>
                <a:cs typeface="Calibri" panose="020F0502020204030204" pitchFamily="34" charset="0"/>
                <a:hlinkClick r:id="rId3"/>
              </a:rPr>
              <a:t> de </a:t>
            </a:r>
            <a:r>
              <a:rPr lang="en-US" sz="1200" u="sng" dirty="0" err="1">
                <a:effectLst/>
                <a:latin typeface="Nunito" pitchFamily="2" charset="77"/>
                <a:cs typeface="Calibri" panose="020F0502020204030204" pitchFamily="34" charset="0"/>
                <a:hlinkClick r:id="rId3"/>
              </a:rPr>
              <a:t>Suicidio</a:t>
            </a:r>
            <a:r>
              <a:rPr lang="en-US" sz="1200" u="sng" dirty="0">
                <a:effectLst/>
                <a:latin typeface="Nunito" pitchFamily="2" charset="77"/>
                <a:cs typeface="Calibri" panose="020F0502020204030204" pitchFamily="34" charset="0"/>
                <a:hlinkClick r:id="rId3"/>
              </a:rPr>
              <a:t> de la CDC | </a:t>
            </a:r>
            <a:r>
              <a:rPr lang="en-US" sz="1200" u="sng" dirty="0" err="1">
                <a:effectLst/>
                <a:latin typeface="Nunito" pitchFamily="2" charset="77"/>
                <a:cs typeface="Calibri" panose="020F0502020204030204" pitchFamily="34" charset="0"/>
                <a:hlinkClick r:id="rId3"/>
              </a:rPr>
              <a:t>Prevención</a:t>
            </a:r>
            <a:r>
              <a:rPr lang="en-US" sz="1200" u="sng" dirty="0">
                <a:effectLst/>
                <a:latin typeface="Nunito" pitchFamily="2" charset="77"/>
                <a:cs typeface="Calibri" panose="020F0502020204030204" pitchFamily="34" charset="0"/>
                <a:hlinkClick r:id="rId3"/>
              </a:rPr>
              <a:t> de </a:t>
            </a:r>
            <a:r>
              <a:rPr lang="en-US" sz="1200" u="sng" dirty="0" err="1">
                <a:effectLst/>
                <a:latin typeface="Nunito" pitchFamily="2" charset="77"/>
                <a:cs typeface="Calibri" panose="020F0502020204030204" pitchFamily="34" charset="0"/>
                <a:hlinkClick r:id="rId3"/>
              </a:rPr>
              <a:t>Suicidio</a:t>
            </a:r>
            <a:r>
              <a:rPr lang="en-US" sz="1200" u="sng" dirty="0">
                <a:effectLst/>
                <a:latin typeface="Nunito" pitchFamily="2" charset="77"/>
                <a:cs typeface="Calibri" panose="020F0502020204030204" pitchFamily="34" charset="0"/>
                <a:hlinkClick r:id="rId3"/>
              </a:rPr>
              <a:t> | CDC</a:t>
            </a:r>
            <a:endParaRPr sz="12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 name="Google Shape;317;p10">
            <a:extLst>
              <a:ext uri="{FF2B5EF4-FFF2-40B4-BE49-F238E27FC236}">
                <a16:creationId xmlns:a16="http://schemas.microsoft.com/office/drawing/2014/main" id="{50F2D116-A771-B352-FE20-B40BD9CAF78A}"/>
              </a:ext>
            </a:extLst>
          </p:cNvPr>
          <p:cNvSpPr txBox="1"/>
          <p:nvPr/>
        </p:nvSpPr>
        <p:spPr>
          <a:xfrm>
            <a:off x="6842193" y="5634079"/>
            <a:ext cx="4319122" cy="6680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s-419" sz="2000" i="0" u="none" strike="noStrike" cap="none" dirty="0">
                <a:solidFill>
                  <a:srgbClr val="002C5F"/>
                </a:solidFill>
                <a:latin typeface="Calibri"/>
                <a:ea typeface="Calibri"/>
                <a:cs typeface="Calibri"/>
                <a:sym typeface="Calibri"/>
              </a:rPr>
              <a:t>c</a:t>
            </a:r>
            <a:r>
              <a:rPr lang="en-US" sz="2000" i="0" u="none" strike="noStrike" cap="none" dirty="0" err="1">
                <a:solidFill>
                  <a:srgbClr val="002C5F"/>
                </a:solidFill>
                <a:latin typeface="Calibri"/>
                <a:ea typeface="Calibri"/>
                <a:cs typeface="Calibri"/>
                <a:sym typeface="Calibri"/>
              </a:rPr>
              <a:t>omet</a:t>
            </a:r>
            <a:r>
              <a:rPr lang="en-US" sz="2000" dirty="0" err="1">
                <a:solidFill>
                  <a:srgbClr val="002C5F"/>
                </a:solidFill>
                <a:latin typeface="Calibri"/>
                <a:ea typeface="Calibri"/>
                <a:cs typeface="Calibri"/>
                <a:sym typeface="Calibri"/>
              </a:rPr>
              <a:t>ieron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suicidio</a:t>
            </a:r>
            <a:endParaRPr sz="2000" i="0" u="none" strike="noStrike" cap="none" dirty="0">
              <a:solidFill>
                <a:schemeClr val="dk1"/>
              </a:solidFill>
              <a:latin typeface="Calibri"/>
              <a:ea typeface="Calibri"/>
              <a:cs typeface="Calibri"/>
              <a:sym typeface="Calibri"/>
            </a:endParaRPr>
          </a:p>
        </p:txBody>
      </p:sp>
      <p:sp>
        <p:nvSpPr>
          <p:cNvPr id="2" name="Google Shape;316;p10">
            <a:extLst>
              <a:ext uri="{FF2B5EF4-FFF2-40B4-BE49-F238E27FC236}">
                <a16:creationId xmlns:a16="http://schemas.microsoft.com/office/drawing/2014/main" id="{C239B0BE-3CC8-D82E-8644-2CBC6A679D35}"/>
              </a:ext>
            </a:extLst>
          </p:cNvPr>
          <p:cNvSpPr txBox="1"/>
          <p:nvPr/>
        </p:nvSpPr>
        <p:spPr>
          <a:xfrm>
            <a:off x="6842200" y="4869413"/>
            <a:ext cx="4793985"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dirty="0">
                <a:solidFill>
                  <a:srgbClr val="054A91"/>
                </a:solidFill>
                <a:latin typeface="Calibri"/>
                <a:ea typeface="Calibri"/>
                <a:cs typeface="Calibri"/>
                <a:sym typeface="Calibri"/>
              </a:rPr>
              <a:t>1</a:t>
            </a:r>
            <a:r>
              <a:rPr lang="en-US" sz="6600" b="1" i="0" u="none" strike="noStrike" cap="none" dirty="0">
                <a:solidFill>
                  <a:srgbClr val="054A91"/>
                </a:solidFill>
                <a:latin typeface="Calibri"/>
                <a:ea typeface="Calibri"/>
                <a:cs typeface="Calibri"/>
                <a:sym typeface="Calibri"/>
              </a:rPr>
              <a:t>.5 </a:t>
            </a:r>
            <a:r>
              <a:rPr lang="en-US" sz="6600" b="1" i="0" u="none" strike="noStrike" cap="none" dirty="0" err="1">
                <a:solidFill>
                  <a:srgbClr val="054A91"/>
                </a:solidFill>
                <a:latin typeface="Calibri"/>
                <a:ea typeface="Calibri"/>
                <a:cs typeface="Calibri"/>
                <a:sym typeface="Calibri"/>
              </a:rPr>
              <a:t>millones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7" name="Google Shape;317;p10"/>
          <p:cNvSpPr txBox="1"/>
          <p:nvPr/>
        </p:nvSpPr>
        <p:spPr>
          <a:xfrm>
            <a:off x="6842193" y="4497046"/>
            <a:ext cx="4319122" cy="6680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b="0" i="0" u="none" strike="noStrike" cap="none" dirty="0" err="1">
                <a:solidFill>
                  <a:srgbClr val="002C5F"/>
                </a:solidFill>
                <a:latin typeface="Calibri"/>
                <a:ea typeface="Calibri"/>
                <a:cs typeface="Calibri"/>
                <a:sym typeface="Calibri"/>
              </a:rPr>
              <a:t>Hicieron</a:t>
            </a:r>
            <a:r>
              <a:rPr lang="en-US" sz="2000" b="0" i="0" u="none" strike="noStrike" cap="none" dirty="0">
                <a:solidFill>
                  <a:srgbClr val="002C5F"/>
                </a:solidFill>
                <a:latin typeface="Calibri"/>
                <a:ea typeface="Calibri"/>
                <a:cs typeface="Calibri"/>
                <a:sym typeface="Calibri"/>
              </a:rPr>
              <a:t> un plan</a:t>
            </a:r>
            <a:endParaRPr sz="2000" b="1" i="0" u="none" strike="noStrike" cap="none" dirty="0">
              <a:solidFill>
                <a:schemeClr val="dk1"/>
              </a:solidFill>
              <a:latin typeface="Calibri"/>
              <a:ea typeface="Calibri"/>
              <a:cs typeface="Calibri"/>
              <a:sym typeface="Calibri"/>
            </a:endParaRPr>
          </a:p>
        </p:txBody>
      </p:sp>
      <p:sp>
        <p:nvSpPr>
          <p:cNvPr id="316" name="Google Shape;316;p10"/>
          <p:cNvSpPr txBox="1"/>
          <p:nvPr/>
        </p:nvSpPr>
        <p:spPr>
          <a:xfrm>
            <a:off x="6842200" y="3732380"/>
            <a:ext cx="4793988"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3.7 </a:t>
            </a:r>
            <a:r>
              <a:rPr lang="en-US" sz="6600" b="1" i="0" u="none" strike="noStrike" cap="none" dirty="0" err="1">
                <a:solidFill>
                  <a:srgbClr val="054A91"/>
                </a:solidFill>
                <a:latin typeface="Calibri"/>
                <a:ea typeface="Calibri"/>
                <a:cs typeface="Calibri"/>
                <a:sym typeface="Calibri"/>
              </a:rPr>
              <a:t>millones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5" name="Google Shape;315;p10"/>
          <p:cNvSpPr txBox="1"/>
          <p:nvPr/>
        </p:nvSpPr>
        <p:spPr>
          <a:xfrm>
            <a:off x="6842192" y="3289980"/>
            <a:ext cx="4656535" cy="6680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de </a:t>
            </a:r>
            <a:r>
              <a:rPr lang="en-US" sz="2000" dirty="0" err="1">
                <a:solidFill>
                  <a:srgbClr val="002C5F"/>
                </a:solidFill>
                <a:latin typeface="Calibri"/>
                <a:ea typeface="Calibri"/>
                <a:cs typeface="Calibri"/>
                <a:sym typeface="Calibri"/>
              </a:rPr>
              <a:t>adultos</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pensó</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seriamente</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en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suicidarse</a:t>
            </a:r>
            <a:endParaRPr sz="2000" b="1" i="0" u="none" strike="noStrike" cap="none" dirty="0">
              <a:solidFill>
                <a:schemeClr val="dk1"/>
              </a:solidFill>
              <a:latin typeface="Calibri"/>
              <a:ea typeface="Calibri"/>
              <a:cs typeface="Calibri"/>
              <a:sym typeface="Calibri"/>
            </a:endParaRPr>
          </a:p>
        </p:txBody>
      </p:sp>
      <p:sp>
        <p:nvSpPr>
          <p:cNvPr id="314" name="Google Shape;314;p10"/>
          <p:cNvSpPr txBox="1"/>
          <p:nvPr/>
        </p:nvSpPr>
        <p:spPr>
          <a:xfrm>
            <a:off x="6585415" y="2282520"/>
            <a:ext cx="4837160"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12.8 </a:t>
            </a:r>
            <a:r>
              <a:rPr lang="en-US" sz="6600" b="1" i="0" u="none" strike="noStrike" cap="none" dirty="0" err="1">
                <a:solidFill>
                  <a:srgbClr val="054A91"/>
                </a:solidFill>
                <a:latin typeface="Calibri"/>
                <a:ea typeface="Calibri"/>
                <a:cs typeface="Calibri"/>
                <a:sym typeface="Calibri"/>
              </a:rPr>
              <a:t>millones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313" name="Google Shape;313;p10">
            <a:extLst>
              <a:ext uri="{C183D7F6-B498-43B3-948B-1728B52AA6E4}">
                <adec:decorative xmlns:adec="http://schemas.microsoft.com/office/drawing/2017/decorative" val="1"/>
              </a:ext>
            </a:extLst>
          </p:cNvPr>
          <p:cNvCxnSpPr/>
          <p:nvPr/>
        </p:nvCxnSpPr>
        <p:spPr>
          <a:xfrm>
            <a:off x="6086254" y="2108003"/>
            <a:ext cx="0" cy="4023634"/>
          </a:xfrm>
          <a:prstGeom prst="straightConnector1">
            <a:avLst/>
          </a:prstGeom>
          <a:noFill/>
          <a:ln w="38100" cap="flat" cmpd="sng">
            <a:solidFill>
              <a:srgbClr val="A13D9E"/>
            </a:solidFill>
            <a:prstDash val="solid"/>
            <a:miter lim="800000"/>
            <a:headEnd type="none" w="sm" len="sm"/>
            <a:tailEnd type="none" w="sm" len="sm"/>
          </a:ln>
        </p:spPr>
      </p:cxnSp>
      <p:sp>
        <p:nvSpPr>
          <p:cNvPr id="311" name="Google Shape;311;p10"/>
          <p:cNvSpPr txBox="1"/>
          <p:nvPr/>
        </p:nvSpPr>
        <p:spPr>
          <a:xfrm>
            <a:off x="1228567" y="3891943"/>
            <a:ext cx="4319115" cy="1725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1 </a:t>
            </a:r>
            <a:r>
              <a:rPr lang="en-US" sz="2800" b="1" dirty="0" err="1">
                <a:solidFill>
                  <a:srgbClr val="054A91"/>
                </a:solidFill>
                <a:latin typeface="Calibri"/>
                <a:ea typeface="Calibri"/>
                <a:cs typeface="Calibri"/>
                <a:sym typeface="Calibri"/>
              </a:rPr>
              <a:t>muerte</a:t>
            </a:r>
            <a:r>
              <a:rPr lang="en-US" sz="2800" b="1" i="0" u="none" strike="noStrike" cap="none" dirty="0">
                <a:solidFill>
                  <a:srgbClr val="054A91"/>
                </a:solidFill>
                <a:latin typeface="Calibri"/>
                <a:ea typeface="Calibri"/>
                <a:cs typeface="Calibri"/>
                <a:sym typeface="Calibri"/>
              </a:rPr>
              <a:t> </a:t>
            </a:r>
            <a:r>
              <a:rPr lang="en-US" sz="2800" b="1" dirty="0" err="1">
                <a:solidFill>
                  <a:srgbClr val="054A91"/>
                </a:solidFill>
                <a:latin typeface="Calibri"/>
                <a:ea typeface="Calibri"/>
                <a:cs typeface="Calibri"/>
                <a:sym typeface="Calibri"/>
              </a:rPr>
              <a:t>cada</a:t>
            </a:r>
            <a:endParaRPr lang="en-US" sz="2800" b="1" i="0" u="none" strike="noStrike" cap="none" dirty="0">
              <a:solidFill>
                <a:srgbClr val="054A91"/>
              </a:solidFill>
              <a:latin typeface="Calibri"/>
              <a:ea typeface="Calibri"/>
              <a:cs typeface="Calibri"/>
              <a:sym typeface="Calibri"/>
            </a:endParaRPr>
          </a:p>
          <a:p>
            <a:pPr marL="0" marR="0" lvl="0" indent="0" algn="ctr" rtl="0">
              <a:lnSpc>
                <a:spcPct val="90000"/>
              </a:lnSpc>
              <a:spcBef>
                <a:spcPts val="0"/>
              </a:spcBef>
              <a:spcAft>
                <a:spcPts val="0"/>
              </a:spcAft>
              <a:buClr>
                <a:srgbClr val="054A91"/>
              </a:buClr>
              <a:buSzPts val="6600"/>
              <a:buFont typeface="Arial"/>
              <a:buNone/>
            </a:pPr>
            <a:r>
              <a:rPr lang="en-US" sz="6600" b="1" dirty="0">
                <a:solidFill>
                  <a:srgbClr val="054A91"/>
                </a:solidFill>
                <a:latin typeface="Calibri"/>
                <a:cs typeface="Calibri"/>
                <a:sym typeface="Calibri"/>
              </a:rPr>
              <a:t>11 </a:t>
            </a:r>
            <a:r>
              <a:rPr lang="en-US" sz="2800" b="1" dirty="0" err="1">
                <a:solidFill>
                  <a:srgbClr val="054A91"/>
                </a:solidFill>
                <a:latin typeface="Calibri"/>
                <a:cs typeface="Calibri"/>
                <a:sym typeface="Calibri"/>
              </a:rPr>
              <a:t>minutos</a:t>
            </a:r>
            <a:endParaRPr sz="1400" b="1"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10" name="Google Shape;310;p10"/>
          <p:cNvSpPr txBox="1"/>
          <p:nvPr/>
        </p:nvSpPr>
        <p:spPr>
          <a:xfrm>
            <a:off x="1188847" y="3337249"/>
            <a:ext cx="4319122" cy="7052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n-US" sz="2000" dirty="0">
                <a:solidFill>
                  <a:srgbClr val="002C5F"/>
                </a:solidFill>
                <a:latin typeface="Calibri"/>
                <a:ea typeface="Calibri"/>
                <a:cs typeface="Calibri"/>
                <a:sym typeface="Calibri"/>
              </a:rPr>
              <a:t>de personas </a:t>
            </a:r>
            <a:r>
              <a:rPr lang="en-US" sz="2000" dirty="0" err="1">
                <a:solidFill>
                  <a:srgbClr val="002C5F"/>
                </a:solidFill>
                <a:latin typeface="Calibri"/>
                <a:ea typeface="Calibri"/>
                <a:cs typeface="Calibri"/>
                <a:sym typeface="Calibri"/>
              </a:rPr>
              <a:t>murieron</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por</a:t>
            </a:r>
            <a:r>
              <a:rPr lang="en-US" sz="2000" dirty="0">
                <a:solidFill>
                  <a:srgbClr val="002C5F"/>
                </a:solidFill>
                <a:latin typeface="Calibri"/>
                <a:ea typeface="Calibri"/>
                <a:cs typeface="Calibri"/>
                <a:sym typeface="Calibri"/>
              </a:rPr>
              <a:t> </a:t>
            </a:r>
            <a:r>
              <a:rPr lang="en-US" sz="2000" dirty="0" err="1">
                <a:solidFill>
                  <a:srgbClr val="002C5F"/>
                </a:solidFill>
                <a:latin typeface="Calibri"/>
                <a:ea typeface="Calibri"/>
                <a:cs typeface="Calibri"/>
                <a:sym typeface="Calibri"/>
              </a:rPr>
              <a:t>suicidio</a:t>
            </a:r>
            <a:endParaRPr sz="2000" b="1" i="0" u="none" strike="noStrike" cap="none" dirty="0">
              <a:solidFill>
                <a:schemeClr val="dk1"/>
              </a:solidFill>
              <a:latin typeface="Calibri"/>
              <a:ea typeface="Calibri"/>
              <a:cs typeface="Calibri"/>
              <a:sym typeface="Calibri"/>
            </a:endParaRPr>
          </a:p>
        </p:txBody>
      </p:sp>
      <p:sp>
        <p:nvSpPr>
          <p:cNvPr id="309" name="Google Shape;309;p10"/>
          <p:cNvSpPr txBox="1"/>
          <p:nvPr/>
        </p:nvSpPr>
        <p:spPr>
          <a:xfrm>
            <a:off x="1076299" y="2374881"/>
            <a:ext cx="4160259" cy="9761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54A91"/>
              </a:buClr>
              <a:buSzPts val="6600"/>
              <a:buFont typeface="Arial"/>
              <a:buNone/>
            </a:pPr>
            <a:r>
              <a:rPr lang="en-US" sz="6600" b="1" i="0" u="none" strike="noStrike" cap="none" dirty="0">
                <a:solidFill>
                  <a:srgbClr val="054A91"/>
                </a:solidFill>
                <a:latin typeface="Calibri"/>
                <a:ea typeface="Calibri"/>
                <a:cs typeface="Calibri"/>
                <a:sym typeface="Calibri"/>
              </a:rPr>
              <a:t>49,000</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08" name="Google Shape;308;p10"/>
          <p:cNvSpPr txBox="1"/>
          <p:nvPr/>
        </p:nvSpPr>
        <p:spPr>
          <a:xfrm>
            <a:off x="1847171" y="2098378"/>
            <a:ext cx="3161940" cy="45201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000"/>
              <a:buFont typeface="Arial"/>
              <a:buNone/>
            </a:pPr>
            <a:r>
              <a:rPr lang="es-419" sz="2000" b="1" dirty="0">
                <a:solidFill>
                  <a:srgbClr val="002C5F"/>
                </a:solidFill>
                <a:latin typeface="Calibri"/>
                <a:ea typeface="Calibri"/>
                <a:cs typeface="Calibri"/>
                <a:sym typeface="Calibri"/>
              </a:rPr>
              <a:t>M</a:t>
            </a:r>
            <a:r>
              <a:rPr lang="en-US" sz="2000" b="1" dirty="0">
                <a:solidFill>
                  <a:srgbClr val="002C5F"/>
                </a:solidFill>
                <a:latin typeface="Calibri"/>
                <a:ea typeface="Calibri"/>
                <a:cs typeface="Calibri"/>
                <a:sym typeface="Calibri"/>
              </a:rPr>
              <a:t>ÁS DE</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07" name="Google Shape;307;p10"/>
          <p:cNvSpPr txBox="1"/>
          <p:nvPr/>
        </p:nvSpPr>
        <p:spPr>
          <a:xfrm>
            <a:off x="4386862" y="1584230"/>
            <a:ext cx="3233138" cy="53063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C5F"/>
              </a:buClr>
              <a:buSzPts val="2400"/>
              <a:buFont typeface="Arial"/>
              <a:buNone/>
            </a:pPr>
            <a:r>
              <a:rPr lang="en-US" sz="2400" b="1" dirty="0">
                <a:solidFill>
                  <a:srgbClr val="002C5F"/>
                </a:solidFill>
                <a:latin typeface="Calibri"/>
                <a:ea typeface="Calibri"/>
                <a:cs typeface="Calibri"/>
                <a:sym typeface="Calibri"/>
              </a:rPr>
              <a:t>E</a:t>
            </a:r>
            <a:r>
              <a:rPr lang="en-US" sz="2400" b="1" i="0" u="none" strike="noStrike" cap="none" dirty="0">
                <a:solidFill>
                  <a:srgbClr val="002C5F"/>
                </a:solidFill>
                <a:latin typeface="Calibri"/>
                <a:ea typeface="Calibri"/>
                <a:cs typeface="Calibri"/>
                <a:sym typeface="Calibri"/>
              </a:rPr>
              <a:t>n </a:t>
            </a:r>
            <a:r>
              <a:rPr lang="en-US" sz="2400" b="1" i="0" u="none" strike="noStrike" cap="none" dirty="0" err="1">
                <a:solidFill>
                  <a:srgbClr val="002C5F"/>
                </a:solidFill>
                <a:latin typeface="Calibri"/>
                <a:ea typeface="Calibri"/>
                <a:cs typeface="Calibri"/>
                <a:sym typeface="Calibri"/>
              </a:rPr>
              <a:t>el</a:t>
            </a:r>
            <a:r>
              <a:rPr lang="en-US" sz="2400" b="1" i="0" u="none" strike="noStrike" cap="none" dirty="0">
                <a:solidFill>
                  <a:srgbClr val="002C5F"/>
                </a:solidFill>
                <a:latin typeface="Calibri"/>
                <a:ea typeface="Calibri"/>
                <a:cs typeface="Calibri"/>
                <a:sym typeface="Calibri"/>
              </a:rPr>
              <a:t> 2023</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06" name="Google Shape;306;p10"/>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Las </a:t>
            </a:r>
            <a:r>
              <a:rPr lang="en-US" dirty="0" err="1"/>
              <a:t>Estadísticas</a:t>
            </a:r>
            <a:r>
              <a:rPr lang="en-US" dirty="0"/>
              <a:t> del </a:t>
            </a:r>
            <a:r>
              <a:rPr lang="en-US" dirty="0" err="1"/>
              <a:t>Suicidio</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3bc28e4487_0_89"/>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Las </a:t>
            </a:r>
            <a:r>
              <a:rPr lang="en-US" dirty="0" err="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Tasas</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 de </a:t>
            </a:r>
            <a:r>
              <a:rPr lang="en-US" dirty="0" err="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Suicidio</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 </a:t>
            </a:r>
            <a:r>
              <a:rPr lang="en-US" dirty="0" err="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Varían</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 </a:t>
            </a:r>
            <a:r>
              <a:rPr lang="en-US" dirty="0" err="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Según</a:t>
            </a: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 la Población</a:t>
            </a:r>
            <a:endParaRPr lang="en-US" dirty="0"/>
          </a:p>
        </p:txBody>
      </p:sp>
      <p:sp>
        <p:nvSpPr>
          <p:cNvPr id="325" name="Google Shape;325;g23bc28e4487_0_89"/>
          <p:cNvSpPr txBox="1">
            <a:spLocks noGrp="1"/>
          </p:cNvSpPr>
          <p:nvPr>
            <p:ph type="body" idx="1"/>
          </p:nvPr>
        </p:nvSpPr>
        <p:spPr>
          <a:xfrm>
            <a:off x="1190624" y="2240074"/>
            <a:ext cx="10807893" cy="3849600"/>
          </a:xfrm>
          <a:prstGeom prst="rect">
            <a:avLst/>
          </a:prstGeom>
          <a:noFill/>
          <a:ln>
            <a:noFill/>
          </a:ln>
        </p:spPr>
        <p:txBody>
          <a:bodyPr spcFirstLastPara="1" wrap="square" lIns="91425" tIns="45700" rIns="91425" bIns="45700" anchor="t" anchorCtr="0">
            <a:noAutofit/>
          </a:bodyPr>
          <a:lstStyle/>
          <a:p>
            <a:r>
              <a:rPr lang="es-ES" sz="2400" dirty="0"/>
              <a:t>Algunos grupos presentan tasas de suicidio desproporcionadamente altas.</a:t>
            </a:r>
          </a:p>
          <a:p>
            <a:endParaRPr lang="es-ES" sz="2400" dirty="0"/>
          </a:p>
          <a:p>
            <a:r>
              <a:rPr lang="es-ES" sz="2400" dirty="0"/>
              <a:t>Los grupos raciales/étnicos con las tasas más altas en 2023 fueron las personas Indígenas Estadounidenses y Nativas de Alaska No Hispanas, así como las personas Blancas No Hispanas.</a:t>
            </a:r>
          </a:p>
          <a:p>
            <a:endParaRPr lang="es-ES" sz="2400" dirty="0"/>
          </a:p>
          <a:p>
            <a:r>
              <a:rPr lang="es-ES" sz="2400" dirty="0"/>
              <a:t>Además, el riesgo de suicidio es mayor entre las personas que viven en comunidades rurales, los veteranos y quienes se identifican como lesbianas, gay o bisexuales.</a:t>
            </a:r>
          </a:p>
        </p:txBody>
      </p:sp>
      <p:sp>
        <p:nvSpPr>
          <p:cNvPr id="326" name="Google Shape;326;g23bc28e4487_0_89"/>
          <p:cNvSpPr txBox="1"/>
          <p:nvPr/>
        </p:nvSpPr>
        <p:spPr>
          <a:xfrm>
            <a:off x="-75" y="5952150"/>
            <a:ext cx="12192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chemeClr val="dk1"/>
                </a:solidFill>
                <a:latin typeface="Calibri"/>
                <a:ea typeface="Calibri"/>
                <a:cs typeface="Calibri"/>
                <a:sym typeface="Calibri"/>
              </a:rPr>
              <a:t>Fuente</a:t>
            </a:r>
            <a:r>
              <a:rPr lang="en-US" sz="1200" b="0" i="0" u="none" strike="noStrike" cap="none" dirty="0">
                <a:solidFill>
                  <a:schemeClr val="dk1"/>
                </a:solidFill>
                <a:latin typeface="Calibri"/>
                <a:ea typeface="Calibri"/>
                <a:cs typeface="Calibri"/>
                <a:sym typeface="Calibri"/>
              </a:rPr>
              <a:t>: </a:t>
            </a:r>
            <a:r>
              <a:rPr lang="en-US" sz="1200" u="sng" strike="noStrike" cap="none" dirty="0">
                <a:solidFill>
                  <a:srgbClr val="1155CC"/>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https://www.cdc.gov/suicide/facts/disparities-in-suicide.html</a:t>
            </a:r>
            <a:r>
              <a:rPr lang="en-US" sz="1200" u="none" strike="noStrike" cap="none" dirty="0">
                <a:solidFill>
                  <a:schemeClr val="dk1"/>
                </a:solidFill>
                <a:latin typeface="Calibri" panose="020F0502020204030204" pitchFamily="34" charset="0"/>
                <a:cs typeface="Calibri" panose="020F0502020204030204" pitchFamily="34" charset="0"/>
                <a:sym typeface="Arial"/>
              </a:rPr>
              <a:t> </a:t>
            </a:r>
            <a:endParaRPr sz="12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ADDE1222-6B9E-E926-4261-F253CA66092D}"/>
            </a:ext>
          </a:extLst>
        </p:cNvPr>
        <p:cNvGrpSpPr/>
        <p:nvPr/>
      </p:nvGrpSpPr>
      <p:grpSpPr>
        <a:xfrm>
          <a:off x="0" y="0"/>
          <a:ext cx="0" cy="0"/>
          <a:chOff x="0" y="0"/>
          <a:chExt cx="0" cy="0"/>
        </a:xfrm>
      </p:grpSpPr>
      <p:sp>
        <p:nvSpPr>
          <p:cNvPr id="324" name="Google Shape;324;g23bc28e4487_0_89">
            <a:extLst>
              <a:ext uri="{FF2B5EF4-FFF2-40B4-BE49-F238E27FC236}">
                <a16:creationId xmlns:a16="http://schemas.microsoft.com/office/drawing/2014/main" id="{DBDEA54D-A56D-D40B-0132-34F7EE68267A}"/>
              </a:ext>
            </a:extLst>
          </p:cNvPr>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Las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Tasas</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 de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Suicidio</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Varían</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Según</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 la Población</a:t>
            </a:r>
            <a:endParaRPr lang="en-US" dirty="0"/>
          </a:p>
        </p:txBody>
      </p:sp>
      <p:sp>
        <p:nvSpPr>
          <p:cNvPr id="326" name="Google Shape;326;g23bc28e4487_0_89">
            <a:extLst>
              <a:ext uri="{FF2B5EF4-FFF2-40B4-BE49-F238E27FC236}">
                <a16:creationId xmlns:a16="http://schemas.microsoft.com/office/drawing/2014/main" id="{28A8D973-D99B-3C7B-7C54-14F8DFDE686D}"/>
              </a:ext>
            </a:extLst>
          </p:cNvPr>
          <p:cNvSpPr txBox="1"/>
          <p:nvPr/>
        </p:nvSpPr>
        <p:spPr>
          <a:xfrm>
            <a:off x="-75" y="6500785"/>
            <a:ext cx="12192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chemeClr val="dk1"/>
                </a:solidFill>
                <a:latin typeface="Calibri"/>
                <a:ea typeface="Calibri"/>
                <a:cs typeface="Calibri"/>
                <a:sym typeface="Calibri"/>
              </a:rPr>
              <a:t>Fuente</a:t>
            </a:r>
            <a:r>
              <a:rPr lang="en-US" sz="1200" b="0" i="0" u="none" strike="noStrike" cap="none" dirty="0">
                <a:solidFill>
                  <a:schemeClr val="dk1"/>
                </a:solidFill>
                <a:latin typeface="Calibri"/>
                <a:ea typeface="Calibri"/>
                <a:cs typeface="Calibri"/>
                <a:sym typeface="Calibri"/>
              </a:rPr>
              <a:t>: </a:t>
            </a:r>
            <a:r>
              <a:rPr lang="en-US" sz="1200" u="sng" strike="noStrike" cap="none" dirty="0">
                <a:solidFill>
                  <a:srgbClr val="1155CC"/>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https://www.cdc.gov/suicide/facts/disparities-in-suicide.html</a:t>
            </a:r>
            <a:r>
              <a:rPr lang="en-US" sz="1200" u="none" strike="noStrike" cap="none" dirty="0">
                <a:solidFill>
                  <a:schemeClr val="dk1"/>
                </a:solidFill>
                <a:latin typeface="Calibri" panose="020F0502020204030204" pitchFamily="34" charset="0"/>
                <a:cs typeface="Calibri" panose="020F0502020204030204" pitchFamily="34" charset="0"/>
                <a:sym typeface="Arial"/>
              </a:rPr>
              <a:t> </a:t>
            </a:r>
            <a:endParaRPr sz="12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graphicFrame>
        <p:nvGraphicFramePr>
          <p:cNvPr id="6" name="Chart 5">
            <a:extLst>
              <a:ext uri="{FF2B5EF4-FFF2-40B4-BE49-F238E27FC236}">
                <a16:creationId xmlns:a16="http://schemas.microsoft.com/office/drawing/2014/main" id="{66E682E8-2BEA-A42B-43A9-D8F51107D8C3}"/>
              </a:ext>
            </a:extLst>
          </p:cNvPr>
          <p:cNvGraphicFramePr>
            <a:graphicFrameLocks/>
          </p:cNvGraphicFramePr>
          <p:nvPr>
            <p:extLst>
              <p:ext uri="{D42A27DB-BD31-4B8C-83A1-F6EECF244321}">
                <p14:modId xmlns:p14="http://schemas.microsoft.com/office/powerpoint/2010/main" val="3353943280"/>
              </p:ext>
            </p:extLst>
          </p:nvPr>
        </p:nvGraphicFramePr>
        <p:xfrm>
          <a:off x="844550" y="1622066"/>
          <a:ext cx="10515600" cy="4860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681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1"/>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Exposición</a:t>
            </a:r>
            <a:r>
              <a:rPr lang="en-US" dirty="0"/>
              <a:t> al </a:t>
            </a:r>
            <a:r>
              <a:rPr lang="en-US" dirty="0" err="1"/>
              <a:t>Suicidio</a:t>
            </a:r>
            <a:endParaRPr dirty="0"/>
          </a:p>
        </p:txBody>
      </p:sp>
      <p:sp>
        <p:nvSpPr>
          <p:cNvPr id="333" name="Google Shape;333;p11"/>
          <p:cNvSpPr txBox="1">
            <a:spLocks noGrp="1"/>
          </p:cNvSpPr>
          <p:nvPr>
            <p:ph type="body" idx="1"/>
          </p:nvPr>
        </p:nvSpPr>
        <p:spPr>
          <a:xfrm>
            <a:off x="831850" y="1679945"/>
            <a:ext cx="10515600" cy="49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400" b="1" dirty="0" err="1"/>
              <a:t>Exposición</a:t>
            </a:r>
            <a:r>
              <a:rPr lang="en-US" sz="2400" b="1" dirty="0"/>
              <a:t> a…</a:t>
            </a:r>
            <a:endParaRPr dirty="0"/>
          </a:p>
          <a:p>
            <a:pPr marL="0" lvl="0" indent="0" algn="l" rtl="0">
              <a:lnSpc>
                <a:spcPct val="90000"/>
              </a:lnSpc>
              <a:spcBef>
                <a:spcPts val="1000"/>
              </a:spcBef>
              <a:spcAft>
                <a:spcPts val="0"/>
              </a:spcAft>
              <a:buSzPts val="2800"/>
              <a:buNone/>
            </a:pPr>
            <a:endParaRPr b="1" dirty="0"/>
          </a:p>
        </p:txBody>
      </p:sp>
      <p:pic>
        <p:nvPicPr>
          <p:cNvPr id="334" name="Google Shape;334;p11" descr="An icon of a locket necklace with a persons photo inside. This represents exposure to another person's suicide. "/>
          <p:cNvPicPr preferRelativeResize="0"/>
          <p:nvPr/>
        </p:nvPicPr>
        <p:blipFill rotWithShape="1">
          <a:blip r:embed="rId3">
            <a:alphaModFix/>
          </a:blip>
          <a:srcRect/>
          <a:stretch/>
        </p:blipFill>
        <p:spPr>
          <a:xfrm>
            <a:off x="1254078" y="2307000"/>
            <a:ext cx="2129833" cy="2129833"/>
          </a:xfrm>
          <a:prstGeom prst="rect">
            <a:avLst/>
          </a:prstGeom>
          <a:noFill/>
          <a:ln>
            <a:noFill/>
          </a:ln>
        </p:spPr>
      </p:pic>
      <p:sp>
        <p:nvSpPr>
          <p:cNvPr id="335" name="Google Shape;335;p11"/>
          <p:cNvSpPr txBox="1"/>
          <p:nvPr/>
        </p:nvSpPr>
        <p:spPr>
          <a:xfrm>
            <a:off x="844550" y="4537041"/>
            <a:ext cx="2913326" cy="131959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a:solidFill>
                  <a:srgbClr val="054A91"/>
                </a:solidFill>
                <a:latin typeface="Calibri"/>
                <a:ea typeface="Calibri"/>
                <a:cs typeface="Calibri"/>
                <a:sym typeface="Calibri"/>
              </a:rPr>
              <a:t>El </a:t>
            </a:r>
            <a:r>
              <a:rPr lang="en-US" sz="2000" b="0" i="0" u="none" strike="noStrike" cap="none" dirty="0" err="1">
                <a:solidFill>
                  <a:srgbClr val="054A91"/>
                </a:solidFill>
                <a:latin typeface="Calibri"/>
                <a:ea typeface="Calibri"/>
                <a:cs typeface="Calibri"/>
                <a:sym typeface="Calibri"/>
              </a:rPr>
              <a:t>suicidio</a:t>
            </a:r>
            <a:r>
              <a:rPr lang="en-US" sz="2000" b="0" i="0" u="none" strike="noStrike" cap="none" dirty="0">
                <a:solidFill>
                  <a:srgbClr val="054A91"/>
                </a:solidFill>
                <a:latin typeface="Calibri"/>
                <a:ea typeface="Calibri"/>
                <a:cs typeface="Calibri"/>
                <a:sym typeface="Calibri"/>
              </a:rPr>
              <a:t> de </a:t>
            </a:r>
            <a:r>
              <a:rPr lang="en-US" sz="2000" b="0" i="0" u="none" strike="noStrike" cap="none" dirty="0" err="1">
                <a:solidFill>
                  <a:srgbClr val="054A91"/>
                </a:solidFill>
                <a:latin typeface="Calibri"/>
                <a:ea typeface="Calibri"/>
                <a:cs typeface="Calibri"/>
                <a:sym typeface="Calibri"/>
              </a:rPr>
              <a:t>otra</a:t>
            </a:r>
            <a:r>
              <a:rPr lang="en-US" sz="2000" b="0" i="0" u="none" strike="noStrike" cap="none" dirty="0">
                <a:solidFill>
                  <a:srgbClr val="054A91"/>
                </a:solidFill>
                <a:latin typeface="Calibri"/>
                <a:ea typeface="Calibri"/>
                <a:cs typeface="Calibri"/>
                <a:sym typeface="Calibri"/>
              </a:rPr>
              <a:t> persona</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6" name="Google Shape;336;p11" descr="An icon of a family tree. representing a history of suicide. "/>
          <p:cNvPicPr preferRelativeResize="0"/>
          <p:nvPr/>
        </p:nvPicPr>
        <p:blipFill rotWithShape="1">
          <a:blip r:embed="rId4">
            <a:alphaModFix/>
          </a:blip>
          <a:srcRect/>
          <a:stretch/>
        </p:blipFill>
        <p:spPr>
          <a:xfrm>
            <a:off x="3915537" y="2775779"/>
            <a:ext cx="2129833" cy="2129833"/>
          </a:xfrm>
          <a:prstGeom prst="rect">
            <a:avLst/>
          </a:prstGeom>
          <a:noFill/>
          <a:ln>
            <a:noFill/>
          </a:ln>
        </p:spPr>
      </p:pic>
      <p:sp>
        <p:nvSpPr>
          <p:cNvPr id="337" name="Google Shape;337;p11"/>
          <p:cNvSpPr txBox="1"/>
          <p:nvPr/>
        </p:nvSpPr>
        <p:spPr>
          <a:xfrm>
            <a:off x="3481425" y="4994246"/>
            <a:ext cx="2913326" cy="116153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err="1">
                <a:solidFill>
                  <a:srgbClr val="054A91"/>
                </a:solidFill>
                <a:latin typeface="Calibri"/>
                <a:ea typeface="Calibri"/>
                <a:cs typeface="Calibri"/>
                <a:sym typeface="Calibri"/>
              </a:rPr>
              <a:t>Historial</a:t>
            </a:r>
            <a:r>
              <a:rPr lang="en-US" sz="2000" b="0" i="0" u="none" strike="noStrike" cap="none" dirty="0">
                <a:solidFill>
                  <a:srgbClr val="054A91"/>
                </a:solidFill>
                <a:latin typeface="Calibri"/>
                <a:ea typeface="Calibri"/>
                <a:cs typeface="Calibri"/>
                <a:sym typeface="Calibri"/>
              </a:rPr>
              <a:t> familiar de </a:t>
            </a:r>
            <a:r>
              <a:rPr lang="en-US" sz="2000" b="0" i="0" u="none" strike="noStrike" cap="none" dirty="0" err="1">
                <a:solidFill>
                  <a:srgbClr val="054A91"/>
                </a:solidFill>
                <a:latin typeface="Calibri"/>
                <a:ea typeface="Calibri"/>
                <a:cs typeface="Calibri"/>
                <a:sym typeface="Calibri"/>
              </a:rPr>
              <a:t>suicidio</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38" name="Google Shape;338;p11" descr="An icon of someone standing inside of a pill bottle, contemplating overdose. This represents exposure to substance use disorder. "/>
          <p:cNvPicPr preferRelativeResize="0"/>
          <p:nvPr/>
        </p:nvPicPr>
        <p:blipFill rotWithShape="1">
          <a:blip r:embed="rId5">
            <a:alphaModFix/>
          </a:blip>
          <a:srcRect/>
          <a:stretch/>
        </p:blipFill>
        <p:spPr>
          <a:xfrm>
            <a:off x="6430272" y="2306999"/>
            <a:ext cx="2129833" cy="2129833"/>
          </a:xfrm>
          <a:prstGeom prst="rect">
            <a:avLst/>
          </a:prstGeom>
          <a:noFill/>
          <a:ln>
            <a:noFill/>
          </a:ln>
        </p:spPr>
      </p:pic>
      <p:sp>
        <p:nvSpPr>
          <p:cNvPr id="339" name="Google Shape;339;p11"/>
          <p:cNvSpPr txBox="1"/>
          <p:nvPr/>
        </p:nvSpPr>
        <p:spPr>
          <a:xfrm>
            <a:off x="6214002" y="4537041"/>
            <a:ext cx="2585286" cy="11615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err="1">
                <a:solidFill>
                  <a:srgbClr val="054A91"/>
                </a:solidFill>
                <a:latin typeface="Calibri"/>
                <a:ea typeface="Calibri"/>
                <a:cs typeface="Calibri"/>
                <a:sym typeface="Calibri"/>
              </a:rPr>
              <a:t>Trastorno</a:t>
            </a:r>
            <a:r>
              <a:rPr lang="en-US" sz="2000" b="0" i="0" u="none" strike="noStrike" cap="none" dirty="0">
                <a:solidFill>
                  <a:srgbClr val="054A91"/>
                </a:solidFill>
                <a:latin typeface="Calibri"/>
                <a:ea typeface="Calibri"/>
                <a:cs typeface="Calibri"/>
                <a:sym typeface="Calibri"/>
              </a:rPr>
              <a:t> </a:t>
            </a:r>
            <a:r>
              <a:rPr lang="en-US" sz="2000" b="0" i="0" u="none" strike="noStrike" cap="none" dirty="0" err="1">
                <a:solidFill>
                  <a:srgbClr val="054A91"/>
                </a:solidFill>
                <a:latin typeface="Calibri"/>
                <a:ea typeface="Calibri"/>
                <a:cs typeface="Calibri"/>
                <a:sym typeface="Calibri"/>
              </a:rPr>
              <a:t>por</a:t>
            </a:r>
            <a:r>
              <a:rPr lang="en-US" sz="2000" b="0" i="0" u="none" strike="noStrike" cap="none" dirty="0">
                <a:solidFill>
                  <a:srgbClr val="054A91"/>
                </a:solidFill>
                <a:latin typeface="Calibri"/>
                <a:ea typeface="Calibri"/>
                <a:cs typeface="Calibri"/>
                <a:sym typeface="Calibri"/>
              </a:rPr>
              <a:t> </a:t>
            </a:r>
            <a:r>
              <a:rPr lang="en-US" sz="2000" b="0" i="0" u="none" strike="noStrike" cap="none" dirty="0" err="1">
                <a:solidFill>
                  <a:srgbClr val="054A91"/>
                </a:solidFill>
                <a:latin typeface="Calibri"/>
                <a:ea typeface="Calibri"/>
                <a:cs typeface="Calibri"/>
                <a:sym typeface="Calibri"/>
              </a:rPr>
              <a:t>consumo</a:t>
            </a:r>
            <a:r>
              <a:rPr lang="en-US" sz="2000" b="0" i="0" u="none" strike="noStrike" cap="none" dirty="0">
                <a:solidFill>
                  <a:srgbClr val="054A91"/>
                </a:solidFill>
                <a:latin typeface="Calibri"/>
                <a:ea typeface="Calibri"/>
                <a:cs typeface="Calibri"/>
                <a:sym typeface="Calibri"/>
              </a:rPr>
              <a:t> de </a:t>
            </a:r>
            <a:r>
              <a:rPr lang="en-US" sz="2000" b="0" i="0" u="none" strike="noStrike" cap="none" dirty="0" err="1">
                <a:solidFill>
                  <a:srgbClr val="054A91"/>
                </a:solidFill>
                <a:latin typeface="Calibri"/>
                <a:ea typeface="Calibri"/>
                <a:cs typeface="Calibri"/>
                <a:sym typeface="Calibri"/>
              </a:rPr>
              <a:t>sustancias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340" name="Google Shape;340;p11" descr="An icon of a though bubble with lots of exclamation marks, lightning bolts, and swirls to show exposure to suicidal ideation. "/>
          <p:cNvPicPr preferRelativeResize="0"/>
          <p:nvPr/>
        </p:nvPicPr>
        <p:blipFill rotWithShape="1">
          <a:blip r:embed="rId6">
            <a:alphaModFix/>
          </a:blip>
          <a:srcRect/>
          <a:stretch/>
        </p:blipFill>
        <p:spPr>
          <a:xfrm>
            <a:off x="8869301" y="2764203"/>
            <a:ext cx="2129833" cy="2129833"/>
          </a:xfrm>
          <a:prstGeom prst="rect">
            <a:avLst/>
          </a:prstGeom>
          <a:noFill/>
          <a:ln>
            <a:noFill/>
          </a:ln>
        </p:spPr>
      </p:pic>
      <p:sp>
        <p:nvSpPr>
          <p:cNvPr id="341" name="Google Shape;341;p11"/>
          <p:cNvSpPr txBox="1"/>
          <p:nvPr/>
        </p:nvSpPr>
        <p:spPr>
          <a:xfrm>
            <a:off x="8861433" y="4994246"/>
            <a:ext cx="2129833" cy="9391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000"/>
              <a:buFont typeface="Arial"/>
              <a:buNone/>
            </a:pPr>
            <a:r>
              <a:rPr lang="en-US" sz="2000" b="0" i="0" u="none" strike="noStrike" cap="none" dirty="0" err="1">
                <a:solidFill>
                  <a:srgbClr val="054A91"/>
                </a:solidFill>
                <a:latin typeface="Calibri"/>
                <a:ea typeface="Calibri"/>
                <a:cs typeface="Calibri"/>
                <a:sym typeface="Calibri"/>
              </a:rPr>
              <a:t>Ideación</a:t>
            </a:r>
            <a:r>
              <a:rPr lang="en-US" sz="2000" b="0" i="0" u="none" strike="noStrike" cap="none" dirty="0">
                <a:solidFill>
                  <a:srgbClr val="054A91"/>
                </a:solidFill>
                <a:latin typeface="Calibri"/>
                <a:ea typeface="Calibri"/>
                <a:cs typeface="Calibri"/>
                <a:sym typeface="Calibri"/>
              </a:rPr>
              <a:t> </a:t>
            </a:r>
            <a:r>
              <a:rPr lang="en-US" sz="2000" b="0" i="0" u="none" strike="noStrike" cap="none" dirty="0" err="1">
                <a:solidFill>
                  <a:srgbClr val="054A91"/>
                </a:solidFill>
                <a:latin typeface="Calibri"/>
                <a:ea typeface="Calibri"/>
                <a:cs typeface="Calibri"/>
                <a:sym typeface="Calibri"/>
              </a:rPr>
              <a:t>suicida</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42" name="Google Shape;342;p11"/>
          <p:cNvSpPr txBox="1"/>
          <p:nvPr/>
        </p:nvSpPr>
        <p:spPr>
          <a:xfrm>
            <a:off x="1003987" y="5768096"/>
            <a:ext cx="10184026" cy="939116"/>
          </a:xfrm>
          <a:prstGeom prst="rect">
            <a:avLst/>
          </a:prstGeom>
          <a:noFill/>
          <a:ln>
            <a:noFill/>
          </a:ln>
        </p:spPr>
        <p:txBody>
          <a:bodyPr spcFirstLastPara="1" wrap="square" lIns="91425" tIns="45700" rIns="91425" bIns="45700" anchor="t" anchorCtr="0">
            <a:normAutofit/>
          </a:bodyPr>
          <a:lstStyle/>
          <a:p>
            <a:pPr lvl="0" algn="ctr">
              <a:lnSpc>
                <a:spcPct val="90000"/>
              </a:lnSpc>
              <a:buClr>
                <a:srgbClr val="002C5F"/>
              </a:buClr>
              <a:buSzPts val="2400"/>
            </a:pPr>
            <a:r>
              <a:rPr lang="es-ES" sz="2400" b="1"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0"/>
                  </a:ext>
                </a:extLst>
              </a:rPr>
              <a:t>… son factores de riesgo que aumentan la posibilidad de suicidio.</a:t>
            </a:r>
            <a:endParaRPr lang="en-US" sz="2400" b="1"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0"/>
                </a:ext>
              </a:ex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2"/>
          <p:cNvSpPr txBox="1">
            <a:spLocks noGrp="1"/>
          </p:cNvSpPr>
          <p:nvPr>
            <p:ph type="title"/>
          </p:nvPr>
        </p:nvSpPr>
        <p:spPr>
          <a:xfrm>
            <a:off x="831849" y="1139757"/>
            <a:ext cx="5448900" cy="4578600"/>
          </a:xfrm>
          <a:prstGeom prst="rect">
            <a:avLst/>
          </a:prstGeom>
          <a:noFill/>
          <a:ln>
            <a:noFill/>
          </a:ln>
        </p:spPr>
        <p:txBody>
          <a:bodyPr spcFirstLastPara="1" wrap="square" lIns="91425" tIns="45700" rIns="91425" bIns="45700" anchor="ctr" anchorCtr="0">
            <a:normAutofit/>
          </a:bodyPr>
          <a:lstStyle/>
          <a:p>
            <a:pPr lvl="0">
              <a:lnSpc>
                <a:spcPct val="100000"/>
              </a:lnSpc>
              <a:buSzPts val="4500"/>
            </a:pPr>
            <a:r>
              <a:rPr lang="es-ES" b="1" dirty="0"/>
              <a:t>Las ACE, la sobredosis y el suicidio son desafíos </a:t>
            </a:r>
            <a:r>
              <a:rPr lang="es-ES" sz="4600" dirty="0">
                <a:ln>
                  <a:solidFill>
                    <a:srgbClr val="002B5F"/>
                  </a:solidFill>
                </a:ln>
                <a:solidFill>
                  <a:schemeClr val="lt1"/>
                </a:solidFill>
              </a:rPr>
              <a:t>relacionados </a:t>
            </a:r>
            <a:r>
              <a:rPr lang="es-ES" b="1" dirty="0"/>
              <a:t>de salud pública.</a:t>
            </a:r>
            <a:endParaRPr lang="en-US" dirty="0"/>
          </a:p>
        </p:txBody>
      </p:sp>
      <p:pic>
        <p:nvPicPr>
          <p:cNvPr id="348" name="Google Shape;348;p12" descr="A venn diagram showing how ACEs, Oversode and Suicide are related. "/>
          <p:cNvPicPr preferRelativeResize="0"/>
          <p:nvPr/>
        </p:nvPicPr>
        <p:blipFill rotWithShape="1">
          <a:blip r:embed="rId3">
            <a:alphaModFix/>
          </a:blip>
          <a:srcRect/>
          <a:stretch/>
        </p:blipFill>
        <p:spPr>
          <a:xfrm>
            <a:off x="7007292" y="1653505"/>
            <a:ext cx="4352860" cy="43528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610cdb19ab_0_15"/>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Desafíos</a:t>
            </a:r>
            <a:r>
              <a:rPr lang="en-US" dirty="0"/>
              <a:t> </a:t>
            </a:r>
            <a:r>
              <a:rPr lang="en-US" dirty="0" err="1"/>
              <a:t>Relacionados</a:t>
            </a:r>
            <a:endParaRPr dirty="0"/>
          </a:p>
        </p:txBody>
      </p:sp>
      <p:sp>
        <p:nvSpPr>
          <p:cNvPr id="355" name="Google Shape;355;g2610cdb19ab_0_15"/>
          <p:cNvSpPr txBox="1"/>
          <p:nvPr/>
        </p:nvSpPr>
        <p:spPr>
          <a:xfrm>
            <a:off x="77695" y="1665975"/>
            <a:ext cx="12114306" cy="1158600"/>
          </a:xfrm>
          <a:prstGeom prst="rect">
            <a:avLst/>
          </a:prstGeom>
          <a:noFill/>
          <a:ln>
            <a:noFill/>
          </a:ln>
        </p:spPr>
        <p:txBody>
          <a:bodyPr spcFirstLastPara="1" wrap="square" lIns="91425" tIns="91425" rIns="91425" bIns="91425" anchor="t" anchorCtr="0">
            <a:noAutofit/>
          </a:bodyPr>
          <a:lstStyle/>
          <a:p>
            <a:pPr lvl="0" algn="ctr">
              <a:lnSpc>
                <a:spcPct val="90000"/>
              </a:lnSpc>
              <a:spcBef>
                <a:spcPts val="1000"/>
              </a:spcBef>
              <a:buClr>
                <a:schemeClr val="dk1"/>
              </a:buClr>
              <a:buSzPts val="1100"/>
            </a:pPr>
            <a:r>
              <a:rPr lang="es-ES" sz="2400" b="1" dirty="0">
                <a:solidFill>
                  <a:srgbClr val="002C5F"/>
                </a:solidFill>
                <a:latin typeface="Calibri"/>
                <a:ea typeface="Calibri"/>
                <a:cs typeface="Calibri"/>
              </a:rPr>
              <a:t>Las ACE, el suicidio y la sobredosis son problemas relacionados. </a:t>
            </a:r>
          </a:p>
          <a:p>
            <a:pPr lvl="0" algn="ctr">
              <a:lnSpc>
                <a:spcPct val="90000"/>
              </a:lnSpc>
              <a:spcBef>
                <a:spcPts val="1000"/>
              </a:spcBef>
              <a:buClr>
                <a:schemeClr val="dk1"/>
              </a:buClr>
              <a:buSzPts val="1100"/>
            </a:pPr>
            <a:r>
              <a:rPr lang="es-ES" sz="2400" b="1" dirty="0">
                <a:solidFill>
                  <a:srgbClr val="002C5F"/>
                </a:solidFill>
                <a:latin typeface="Calibri"/>
                <a:ea typeface="Calibri"/>
                <a:cs typeface="Calibri"/>
              </a:rPr>
              <a:t>La exposición a los ACE aumenta el riesgo de sobredosis y suicidio más adelante en la vida. </a:t>
            </a:r>
            <a:endParaRPr lang="en-US" sz="1400" b="0" i="0" u="none" strike="noStrike" cap="none" dirty="0">
              <a:solidFill>
                <a:srgbClr val="000000"/>
              </a:solidFill>
              <a:latin typeface="Calibri"/>
              <a:ea typeface="Calibri"/>
              <a:cs typeface="Calibri"/>
              <a:sym typeface="Calibri"/>
            </a:endParaRPr>
          </a:p>
        </p:txBody>
      </p:sp>
      <p:pic>
        <p:nvPicPr>
          <p:cNvPr id="356" name="Google Shape;356;g2610cdb19ab_0_15"/>
          <p:cNvPicPr preferRelativeResize="0"/>
          <p:nvPr/>
        </p:nvPicPr>
        <p:blipFill>
          <a:blip r:embed="rId3">
            <a:alphaModFix/>
          </a:blip>
          <a:srcRect/>
          <a:stretch/>
        </p:blipFill>
        <p:spPr>
          <a:xfrm>
            <a:off x="4321231" y="2824575"/>
            <a:ext cx="3536851" cy="3653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7" name="Google Shape;367;p14"/>
          <p:cNvSpPr txBox="1"/>
          <p:nvPr/>
        </p:nvSpPr>
        <p:spPr>
          <a:xfrm>
            <a:off x="559414" y="5952148"/>
            <a:ext cx="641988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dk1"/>
                </a:solidFill>
                <a:latin typeface="Calibri"/>
                <a:ea typeface="Calibri"/>
                <a:cs typeface="Calibri"/>
                <a:sym typeface="Calibri"/>
              </a:rPr>
              <a:t>Fuente</a:t>
            </a:r>
            <a:r>
              <a:rPr lang="en-US" sz="1200" b="0" i="0" u="none" strike="noStrike" cap="none" dirty="0">
                <a:solidFill>
                  <a:schemeClr val="dk1"/>
                </a:solidFill>
                <a:latin typeface="Calibri"/>
                <a:ea typeface="Calibri"/>
                <a:cs typeface="Calibri"/>
                <a:sym typeface="Calibri"/>
              </a:rPr>
              <a:t>: Stein MD, Conti MT, Kenney S, et al. Adverse childhood experience effects on opioid use initiation, injection drug use, and overdose among persons with opioid use disorder. Drug Alcohol Depend. 2017;179:325-329. doi:10.1016/j.drugalcdep.2017.07.007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pic>
        <p:nvPicPr>
          <p:cNvPr id="366" name="Google Shape;366;p14" descr="A venn diagram including icons that represent the connection between ACEs and overdose. "/>
          <p:cNvPicPr preferRelativeResize="0"/>
          <p:nvPr/>
        </p:nvPicPr>
        <p:blipFill rotWithShape="1">
          <a:blip r:embed="rId3">
            <a:alphaModFix/>
          </a:blip>
          <a:srcRect/>
          <a:stretch/>
        </p:blipFill>
        <p:spPr>
          <a:xfrm>
            <a:off x="7185962" y="2014788"/>
            <a:ext cx="4352859" cy="4352859"/>
          </a:xfrm>
          <a:prstGeom prst="rect">
            <a:avLst/>
          </a:prstGeom>
          <a:noFill/>
          <a:ln>
            <a:noFill/>
          </a:ln>
        </p:spPr>
      </p:pic>
      <p:cxnSp>
        <p:nvCxnSpPr>
          <p:cNvPr id="365" name="Google Shape;365;p14">
            <a:extLst>
              <a:ext uri="{C183D7F6-B498-43B3-948B-1728B52AA6E4}">
                <adec:decorative xmlns:adec="http://schemas.microsoft.com/office/drawing/2017/decorative" val="1"/>
              </a:ext>
            </a:extLst>
          </p:cNvPr>
          <p:cNvCxnSpPr/>
          <p:nvPr/>
        </p:nvCxnSpPr>
        <p:spPr>
          <a:xfrm>
            <a:off x="6829063" y="2604304"/>
            <a:ext cx="2361300" cy="1122600"/>
          </a:xfrm>
          <a:prstGeom prst="bentConnector3">
            <a:avLst>
              <a:gd name="adj1" fmla="val 89214"/>
            </a:avLst>
          </a:prstGeom>
          <a:noFill/>
          <a:ln w="28575" cap="flat" cmpd="sng">
            <a:solidFill>
              <a:srgbClr val="002C5F"/>
            </a:solidFill>
            <a:prstDash val="solid"/>
            <a:miter lim="800000"/>
            <a:headEnd type="oval" w="med" len="med"/>
            <a:tailEnd type="oval" w="med" len="med"/>
          </a:ln>
        </p:spPr>
      </p:cxnSp>
      <p:sp>
        <p:nvSpPr>
          <p:cNvPr id="363" name="Google Shape;363;p14">
            <a:extLst>
              <a:ext uri="{C183D7F6-B498-43B3-948B-1728B52AA6E4}">
                <adec:decorative xmlns:adec="http://schemas.microsoft.com/office/drawing/2017/decorative" val="1"/>
              </a:ext>
            </a:extLst>
          </p:cNvPr>
          <p:cNvSpPr/>
          <p:nvPr/>
        </p:nvSpPr>
        <p:spPr>
          <a:xfrm>
            <a:off x="544010" y="2014789"/>
            <a:ext cx="6146157" cy="1791846"/>
          </a:xfrm>
          <a:prstGeom prst="roundRect">
            <a:avLst>
              <a:gd name="adj" fmla="val 16667"/>
            </a:avLst>
          </a:prstGeom>
          <a:solidFill>
            <a:srgbClr val="DBF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14"/>
          <p:cNvSpPr txBox="1">
            <a:spLocks noGrp="1"/>
          </p:cNvSpPr>
          <p:nvPr>
            <p:ph type="body" idx="1"/>
          </p:nvPr>
        </p:nvSpPr>
        <p:spPr>
          <a:xfrm>
            <a:off x="831850" y="2353434"/>
            <a:ext cx="5467350" cy="14532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400"/>
              <a:buNone/>
            </a:pPr>
            <a:r>
              <a:rPr lang="es-ES" sz="2500" dirty="0"/>
              <a:t>Las ACE se asocian con una edad más temprana de inicio en el consumo de opioides, el uso de drogas inyectables y sobredosis a lo largo de la vida.</a:t>
            </a:r>
            <a:endParaRPr lang="en-US" sz="2400" baseline="30000" dirty="0"/>
          </a:p>
        </p:txBody>
      </p:sp>
      <p:sp>
        <p:nvSpPr>
          <p:cNvPr id="362" name="Google Shape;362;p14"/>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Las ACE y </a:t>
            </a:r>
            <a:r>
              <a:rPr lang="en-US" dirty="0" err="1"/>
              <a:t>Sobredosis</a:t>
            </a:r>
            <a:endParaRPr baseline="30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831850" y="1182819"/>
            <a:ext cx="5002800" cy="5104800"/>
          </a:xfrm>
          <a:prstGeom prst="rect">
            <a:avLst/>
          </a:prstGeom>
          <a:noFill/>
          <a:ln>
            <a:noFill/>
          </a:ln>
        </p:spPr>
        <p:txBody>
          <a:bodyPr spcFirstLastPara="1" wrap="square" lIns="91425" tIns="45700" rIns="91425" bIns="45700" anchor="b" anchorCtr="0">
            <a:noAutofit/>
          </a:bodyPr>
          <a:lstStyle/>
          <a:p>
            <a:pPr lvl="0">
              <a:buClr>
                <a:schemeClr val="lt1"/>
              </a:buClr>
              <a:buSzPct val="100000"/>
            </a:pPr>
            <a:r>
              <a:rPr lang="es-ES" sz="4000" b="1" dirty="0">
                <a:solidFill>
                  <a:schemeClr val="bg1"/>
                </a:solidFill>
              </a:rPr>
              <a:t>Las ACE, la sobredosis y el suicidio son desafíos de salud pública </a:t>
            </a:r>
            <a:r>
              <a:rPr lang="es-ES" sz="4000" b="1" dirty="0">
                <a:solidFill>
                  <a:srgbClr val="F1AB00"/>
                </a:solidFill>
              </a:rPr>
              <a:t>urgentes, relacionados </a:t>
            </a:r>
            <a:r>
              <a:rPr lang="es-ES" sz="4000" b="1" dirty="0">
                <a:solidFill>
                  <a:schemeClr val="bg1"/>
                </a:solidFill>
              </a:rPr>
              <a:t>y</a:t>
            </a:r>
            <a:r>
              <a:rPr lang="es-ES" sz="4000" b="1" dirty="0"/>
              <a:t> </a:t>
            </a:r>
            <a:r>
              <a:rPr lang="es-ES" sz="4000" b="1" dirty="0">
                <a:solidFill>
                  <a:srgbClr val="F1AB00"/>
                </a:solidFill>
              </a:rPr>
              <a:t>prevenibles</a:t>
            </a:r>
            <a:r>
              <a:rPr lang="es-ES" sz="4000" b="1" dirty="0">
                <a:solidFill>
                  <a:schemeClr val="bg1"/>
                </a:solidFill>
              </a:rPr>
              <a:t>.</a:t>
            </a:r>
            <a:endParaRPr lang="en-US" sz="4000" dirty="0">
              <a:solidFill>
                <a:schemeClr val="bg1"/>
              </a:solidFill>
            </a:endParaRPr>
          </a:p>
        </p:txBody>
      </p:sp>
      <p:pic>
        <p:nvPicPr>
          <p:cNvPr id="174" name="Google Shape;174;p2" descr="ACEs, overdose, and suicide icons within three spotlights. "/>
          <p:cNvPicPr preferRelativeResize="0">
            <a:picLocks noGrp="1" noRot="1" noMove="1" noResize="1" noEditPoints="1" noAdjustHandles="1" noChangeArrowheads="1" noChangeShapeType="1" noCrop="1"/>
          </p:cNvPicPr>
          <p:nvPr/>
        </p:nvPicPr>
        <p:blipFill rotWithShape="1">
          <a:blip r:embed="rId3">
            <a:alphaModFix/>
          </a:blip>
          <a:srcRect t="3112" r="945"/>
          <a:stretch/>
        </p:blipFill>
        <p:spPr>
          <a:xfrm>
            <a:off x="4003590" y="0"/>
            <a:ext cx="8188410" cy="6872329"/>
          </a:xfrm>
          <a:prstGeom prst="rect">
            <a:avLst/>
          </a:prstGeom>
          <a:noFill/>
          <a:ln>
            <a:noFill/>
          </a:ln>
        </p:spPr>
      </p:pic>
      <p:pic>
        <p:nvPicPr>
          <p:cNvPr id="4" name="Picture 3" descr="A spotlight that shines light on three polaroids, demonstrating connection.">
            <a:extLst>
              <a:ext uri="{FF2B5EF4-FFF2-40B4-BE49-F238E27FC236}">
                <a16:creationId xmlns:a16="http://schemas.microsoft.com/office/drawing/2014/main" id="{F939A2D4-2535-26CD-D4B5-8232D8241321}"/>
              </a:ext>
            </a:extLst>
          </p:cNvPr>
          <p:cNvPicPr>
            <a:picLocks noGrp="1" noRot="1" noChangeAspect="1" noMove="1" noResize="1" noEditPoints="1" noAdjustHandles="1" noChangeArrowheads="1" noChangeShapeType="1" noCrop="1"/>
          </p:cNvPicPr>
          <p:nvPr/>
        </p:nvPicPr>
        <p:blipFill>
          <a:blip r:embed="rId4"/>
          <a:stretch>
            <a:fillRect/>
          </a:stretch>
        </p:blipFill>
        <p:spPr>
          <a:xfrm>
            <a:off x="9857422" y="2985057"/>
            <a:ext cx="1422312" cy="28752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5"/>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La </a:t>
            </a:r>
            <a:r>
              <a:rPr lang="en-US" dirty="0" err="1"/>
              <a:t>Sobredosis</a:t>
            </a:r>
            <a:r>
              <a:rPr lang="en-US" dirty="0"/>
              <a:t> y </a:t>
            </a:r>
            <a:r>
              <a:rPr lang="en-US" dirty="0" err="1"/>
              <a:t>el</a:t>
            </a:r>
            <a:r>
              <a:rPr lang="en-US" dirty="0"/>
              <a:t> </a:t>
            </a:r>
            <a:r>
              <a:rPr lang="en-US" dirty="0" err="1"/>
              <a:t>Suicidio</a:t>
            </a:r>
            <a:endParaRPr baseline="30000" dirty="0"/>
          </a:p>
        </p:txBody>
      </p:sp>
      <p:sp>
        <p:nvSpPr>
          <p:cNvPr id="374" name="Google Shape;374;p15">
            <a:extLst>
              <a:ext uri="{C183D7F6-B498-43B3-948B-1728B52AA6E4}">
                <adec:decorative xmlns:adec="http://schemas.microsoft.com/office/drawing/2017/decorative" val="1"/>
              </a:ext>
            </a:extLst>
          </p:cNvPr>
          <p:cNvSpPr/>
          <p:nvPr/>
        </p:nvSpPr>
        <p:spPr>
          <a:xfrm>
            <a:off x="1193369" y="2014789"/>
            <a:ext cx="5045385" cy="2049212"/>
          </a:xfrm>
          <a:prstGeom prst="roundRect">
            <a:avLst>
              <a:gd name="adj" fmla="val 16667"/>
            </a:avLst>
          </a:prstGeom>
          <a:solidFill>
            <a:srgbClr val="FCF8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75" name="Google Shape;375;p15">
            <a:extLst>
              <a:ext uri="{C183D7F6-B498-43B3-948B-1728B52AA6E4}">
                <adec:decorative xmlns:adec="http://schemas.microsoft.com/office/drawing/2017/decorative" val="1"/>
              </a:ext>
            </a:extLst>
          </p:cNvPr>
          <p:cNvCxnSpPr/>
          <p:nvPr/>
        </p:nvCxnSpPr>
        <p:spPr>
          <a:xfrm>
            <a:off x="5437968" y="4262617"/>
            <a:ext cx="0" cy="929582"/>
          </a:xfrm>
          <a:prstGeom prst="straightConnector1">
            <a:avLst/>
          </a:prstGeom>
          <a:noFill/>
          <a:ln w="28575" cap="flat" cmpd="sng">
            <a:solidFill>
              <a:srgbClr val="002C5F"/>
            </a:solidFill>
            <a:prstDash val="solid"/>
            <a:miter lim="800000"/>
            <a:headEnd type="oval" w="med" len="med"/>
            <a:tailEnd type="none" w="sm" len="sm"/>
          </a:ln>
        </p:spPr>
      </p:cxnSp>
      <p:cxnSp>
        <p:nvCxnSpPr>
          <p:cNvPr id="376" name="Google Shape;376;p15">
            <a:extLst>
              <a:ext uri="{C183D7F6-B498-43B3-948B-1728B52AA6E4}">
                <adec:decorative xmlns:adec="http://schemas.microsoft.com/office/drawing/2017/decorative" val="1"/>
              </a:ext>
            </a:extLst>
          </p:cNvPr>
          <p:cNvCxnSpPr/>
          <p:nvPr/>
        </p:nvCxnSpPr>
        <p:spPr>
          <a:xfrm rot="10800000">
            <a:off x="5431620" y="5179499"/>
            <a:ext cx="3712380" cy="0"/>
          </a:xfrm>
          <a:prstGeom prst="straightConnector1">
            <a:avLst/>
          </a:prstGeom>
          <a:noFill/>
          <a:ln w="28575" cap="flat" cmpd="sng">
            <a:solidFill>
              <a:srgbClr val="002C5F"/>
            </a:solidFill>
            <a:prstDash val="solid"/>
            <a:miter lim="800000"/>
            <a:headEnd type="oval" w="med" len="med"/>
            <a:tailEnd type="none" w="sm" len="sm"/>
          </a:ln>
        </p:spPr>
      </p:cxnSp>
      <p:sp>
        <p:nvSpPr>
          <p:cNvPr id="377" name="Google Shape;377;p15"/>
          <p:cNvSpPr txBox="1"/>
          <p:nvPr/>
        </p:nvSpPr>
        <p:spPr>
          <a:xfrm>
            <a:off x="1452869" y="2387279"/>
            <a:ext cx="4599770" cy="1443042"/>
          </a:xfrm>
          <a:prstGeom prst="rect">
            <a:avLst/>
          </a:prstGeom>
          <a:noFill/>
          <a:ln>
            <a:noFill/>
          </a:ln>
        </p:spPr>
        <p:txBody>
          <a:bodyPr spcFirstLastPara="1" wrap="square" lIns="91425" tIns="45700" rIns="91425" bIns="45700" anchor="t" anchorCtr="0">
            <a:normAutofit fontScale="92500"/>
          </a:bodyPr>
          <a:lstStyle/>
          <a:p>
            <a:pPr lvl="0">
              <a:lnSpc>
                <a:spcPct val="90000"/>
              </a:lnSpc>
              <a:buClr>
                <a:srgbClr val="002C5F"/>
              </a:buClr>
              <a:buSzPts val="2400"/>
            </a:pPr>
            <a:r>
              <a:rPr lang="es-ES" sz="2400" dirty="0">
                <a:solidFill>
                  <a:srgbClr val="002C5F"/>
                </a:solidFill>
                <a:latin typeface="Calibri"/>
                <a:ea typeface="Calibri"/>
                <a:cs typeface="Calibri"/>
              </a:rPr>
              <a:t>El uso indebido de opioides recetados en el año pasado está asociado con un aumento del 40% al 60% en las probabilidades de ideación suicida.</a:t>
            </a:r>
            <a:endParaRPr lang="en-US" sz="2400" dirty="0">
              <a:solidFill>
                <a:srgbClr val="002C5F"/>
              </a:solidFill>
              <a:latin typeface="Calibri"/>
              <a:ea typeface="Calibri"/>
              <a:cs typeface="Calibri"/>
              <a:sym typeface="Calibri"/>
            </a:endParaRPr>
          </a:p>
        </p:txBody>
      </p:sp>
      <p:pic>
        <p:nvPicPr>
          <p:cNvPr id="378" name="Google Shape;378;p15" descr="A venn diagram including icons that represent the connection between overdose and suicide. "/>
          <p:cNvPicPr preferRelativeResize="0"/>
          <p:nvPr/>
        </p:nvPicPr>
        <p:blipFill rotWithShape="1">
          <a:blip r:embed="rId3">
            <a:alphaModFix/>
          </a:blip>
          <a:srcRect/>
          <a:stretch/>
        </p:blipFill>
        <p:spPr>
          <a:xfrm>
            <a:off x="7185962" y="2014788"/>
            <a:ext cx="4352859" cy="4352859"/>
          </a:xfrm>
          <a:prstGeom prst="rect">
            <a:avLst/>
          </a:prstGeom>
          <a:noFill/>
          <a:ln>
            <a:noFill/>
          </a:ln>
        </p:spPr>
      </p:pic>
      <p:sp>
        <p:nvSpPr>
          <p:cNvPr id="379" name="Google Shape;379;p15"/>
          <p:cNvSpPr txBox="1"/>
          <p:nvPr/>
        </p:nvSpPr>
        <p:spPr>
          <a:xfrm>
            <a:off x="544011" y="6156277"/>
            <a:ext cx="64198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Source: https://pubmed.ncbi.nlm.nih.gov/28364579/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Las ACE y </a:t>
            </a:r>
            <a:r>
              <a:rPr lang="en-US" dirty="0" err="1"/>
              <a:t>el</a:t>
            </a:r>
            <a:r>
              <a:rPr lang="en-US" dirty="0"/>
              <a:t> </a:t>
            </a:r>
            <a:r>
              <a:rPr lang="en-US" dirty="0" err="1"/>
              <a:t>Suicidio</a:t>
            </a:r>
            <a:endParaRPr baseline="30000" dirty="0"/>
          </a:p>
        </p:txBody>
      </p:sp>
      <p:sp>
        <p:nvSpPr>
          <p:cNvPr id="386" name="Google Shape;386;p16">
            <a:extLst>
              <a:ext uri="{C183D7F6-B498-43B3-948B-1728B52AA6E4}">
                <adec:decorative xmlns:adec="http://schemas.microsoft.com/office/drawing/2017/decorative" val="1"/>
              </a:ext>
            </a:extLst>
          </p:cNvPr>
          <p:cNvSpPr/>
          <p:nvPr/>
        </p:nvSpPr>
        <p:spPr>
          <a:xfrm>
            <a:off x="544010" y="2045269"/>
            <a:ext cx="6146157" cy="2272732"/>
          </a:xfrm>
          <a:prstGeom prst="roundRect">
            <a:avLst>
              <a:gd name="adj" fmla="val 16667"/>
            </a:avLst>
          </a:prstGeom>
          <a:solidFill>
            <a:srgbClr val="F5F2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p16"/>
          <p:cNvSpPr txBox="1"/>
          <p:nvPr/>
        </p:nvSpPr>
        <p:spPr>
          <a:xfrm>
            <a:off x="831850" y="2353434"/>
            <a:ext cx="5467350" cy="1934086"/>
          </a:xfrm>
          <a:prstGeom prst="rect">
            <a:avLst/>
          </a:prstGeom>
          <a:noFill/>
          <a:ln>
            <a:noFill/>
          </a:ln>
        </p:spPr>
        <p:txBody>
          <a:bodyPr spcFirstLastPara="1" wrap="square" lIns="91425" tIns="45700" rIns="91425" bIns="45700" anchor="t" anchorCtr="0">
            <a:normAutofit lnSpcReduction="10000"/>
          </a:bodyPr>
          <a:lstStyle/>
          <a:p>
            <a:pPr lvl="0">
              <a:lnSpc>
                <a:spcPct val="90000"/>
              </a:lnSpc>
              <a:buClr>
                <a:srgbClr val="002C5F"/>
              </a:buClr>
              <a:buSzPts val="2400"/>
            </a:pPr>
            <a:r>
              <a:rPr lang="es-ES" sz="2400" dirty="0">
                <a:solidFill>
                  <a:srgbClr val="002C5F"/>
                </a:solidFill>
                <a:latin typeface="Calibri"/>
                <a:ea typeface="Calibri"/>
                <a:cs typeface="Calibri"/>
              </a:rPr>
              <a:t>El experimentar cualquier ACE está asociado con un mayor riesgo de suicidio; las probabilidades de haber intentado suicidarse alguna vez son más de 10 veces mayores en adultos con cuatro o más ACE en comparación con adultos sin ACE.</a:t>
            </a:r>
            <a:endParaRPr sz="2400" dirty="0">
              <a:solidFill>
                <a:srgbClr val="002C5F"/>
              </a:solidFill>
              <a:latin typeface="Calibri"/>
              <a:ea typeface="Calibri"/>
              <a:cs typeface="Calibri"/>
              <a:sym typeface="Calibri"/>
            </a:endParaRPr>
          </a:p>
        </p:txBody>
      </p:sp>
      <p:grpSp>
        <p:nvGrpSpPr>
          <p:cNvPr id="388" name="Google Shape;388;p16">
            <a:extLst>
              <a:ext uri="{C183D7F6-B498-43B3-948B-1728B52AA6E4}">
                <adec:decorative xmlns:adec="http://schemas.microsoft.com/office/drawing/2017/decorative" val="1"/>
              </a:ext>
            </a:extLst>
          </p:cNvPr>
          <p:cNvGrpSpPr/>
          <p:nvPr/>
        </p:nvGrpSpPr>
        <p:grpSpPr>
          <a:xfrm>
            <a:off x="6817489" y="3487282"/>
            <a:ext cx="3406011" cy="625613"/>
            <a:chOff x="6817489" y="3487282"/>
            <a:chExt cx="3406011" cy="625613"/>
          </a:xfrm>
        </p:grpSpPr>
        <p:cxnSp>
          <p:nvCxnSpPr>
            <p:cNvPr id="389" name="Google Shape;389;p16"/>
            <p:cNvCxnSpPr/>
            <p:nvPr/>
          </p:nvCxnSpPr>
          <p:spPr>
            <a:xfrm>
              <a:off x="6817489" y="3499982"/>
              <a:ext cx="2263646" cy="0"/>
            </a:xfrm>
            <a:prstGeom prst="straightConnector1">
              <a:avLst/>
            </a:prstGeom>
            <a:noFill/>
            <a:ln w="28575" cap="flat" cmpd="sng">
              <a:solidFill>
                <a:srgbClr val="002C5F"/>
              </a:solidFill>
              <a:prstDash val="solid"/>
              <a:miter lim="800000"/>
              <a:headEnd type="oval" w="med" len="med"/>
              <a:tailEnd type="none" w="sm" len="sm"/>
            </a:ln>
          </p:spPr>
        </p:cxnSp>
        <p:cxnSp>
          <p:nvCxnSpPr>
            <p:cNvPr id="390" name="Google Shape;390;p16"/>
            <p:cNvCxnSpPr/>
            <p:nvPr/>
          </p:nvCxnSpPr>
          <p:spPr>
            <a:xfrm>
              <a:off x="9072245" y="3487282"/>
              <a:ext cx="5715" cy="625613"/>
            </a:xfrm>
            <a:prstGeom prst="straightConnector1">
              <a:avLst/>
            </a:prstGeom>
            <a:noFill/>
            <a:ln w="28575" cap="flat" cmpd="sng">
              <a:solidFill>
                <a:srgbClr val="002C5F"/>
              </a:solidFill>
              <a:prstDash val="solid"/>
              <a:miter lim="800000"/>
              <a:headEnd type="none" w="sm" len="sm"/>
              <a:tailEnd type="none" w="sm" len="sm"/>
            </a:ln>
          </p:spPr>
        </p:cxnSp>
        <p:cxnSp>
          <p:nvCxnSpPr>
            <p:cNvPr id="391" name="Google Shape;391;p16"/>
            <p:cNvCxnSpPr/>
            <p:nvPr/>
          </p:nvCxnSpPr>
          <p:spPr>
            <a:xfrm>
              <a:off x="9062720" y="4104502"/>
              <a:ext cx="1160780" cy="8393"/>
            </a:xfrm>
            <a:prstGeom prst="straightConnector1">
              <a:avLst/>
            </a:prstGeom>
            <a:noFill/>
            <a:ln w="28575" cap="flat" cmpd="sng">
              <a:solidFill>
                <a:srgbClr val="002C5F"/>
              </a:solidFill>
              <a:prstDash val="solid"/>
              <a:miter lim="800000"/>
              <a:headEnd type="none" w="sm" len="sm"/>
              <a:tailEnd type="oval" w="med" len="med"/>
            </a:ln>
          </p:spPr>
        </p:cxnSp>
      </p:grpSp>
      <p:pic>
        <p:nvPicPr>
          <p:cNvPr id="392" name="Google Shape;392;p16" descr="A venn diagram including icons that represent the connection between ACEs and suicide. "/>
          <p:cNvPicPr preferRelativeResize="0"/>
          <p:nvPr/>
        </p:nvPicPr>
        <p:blipFill rotWithShape="1">
          <a:blip r:embed="rId3">
            <a:alphaModFix/>
          </a:blip>
          <a:srcRect/>
          <a:stretch/>
        </p:blipFill>
        <p:spPr>
          <a:xfrm>
            <a:off x="7185962" y="2014788"/>
            <a:ext cx="4352859" cy="4352859"/>
          </a:xfrm>
          <a:prstGeom prst="rect">
            <a:avLst/>
          </a:prstGeom>
          <a:noFill/>
          <a:ln>
            <a:noFill/>
          </a:ln>
        </p:spPr>
      </p:pic>
      <p:sp>
        <p:nvSpPr>
          <p:cNvPr id="393" name="Google Shape;393;p16"/>
          <p:cNvSpPr txBox="1"/>
          <p:nvPr/>
        </p:nvSpPr>
        <p:spPr>
          <a:xfrm>
            <a:off x="544010" y="6070060"/>
            <a:ext cx="64198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Source: Hughes K, Bellis MA, Hardcastle KA, Sethi D, Butchart A, </a:t>
            </a:r>
            <a:r>
              <a:rPr lang="en-US" sz="1200" b="0" i="0" u="none" strike="noStrike" cap="none" dirty="0" err="1">
                <a:solidFill>
                  <a:schemeClr val="dk1"/>
                </a:solidFill>
                <a:latin typeface="Calibri"/>
                <a:ea typeface="Calibri"/>
                <a:cs typeface="Calibri"/>
                <a:sym typeface="Calibri"/>
              </a:rPr>
              <a:t>Mikton</a:t>
            </a:r>
            <a:r>
              <a:rPr lang="en-US" sz="1200" b="0" i="0" u="none" strike="noStrike" cap="none" dirty="0">
                <a:solidFill>
                  <a:schemeClr val="dk1"/>
                </a:solidFill>
                <a:latin typeface="Calibri"/>
                <a:ea typeface="Calibri"/>
                <a:cs typeface="Calibri"/>
                <a:sym typeface="Calibri"/>
              </a:rPr>
              <a:t> C, Jones L., Dunne MP. The effect of multiple adverse childhood experiences on health: a systematic review and meta-analysis. The Lancet; 2017;2:e356-66. </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7"/>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Las ACE, </a:t>
            </a:r>
            <a:r>
              <a:rPr lang="en-US" dirty="0" err="1"/>
              <a:t>Sobredosis</a:t>
            </a:r>
            <a:r>
              <a:rPr lang="en-US" dirty="0"/>
              <a:t> y </a:t>
            </a:r>
            <a:r>
              <a:rPr lang="en-US" dirty="0" err="1"/>
              <a:t>Suicidio</a:t>
            </a:r>
            <a:endParaRPr lang="en-US" baseline="30000" dirty="0"/>
          </a:p>
        </p:txBody>
      </p:sp>
      <p:sp>
        <p:nvSpPr>
          <p:cNvPr id="400" name="Google Shape;400;p17">
            <a:extLst>
              <a:ext uri="{C183D7F6-B498-43B3-948B-1728B52AA6E4}">
                <adec:decorative xmlns:adec="http://schemas.microsoft.com/office/drawing/2017/decorative" val="1"/>
              </a:ext>
            </a:extLst>
          </p:cNvPr>
          <p:cNvSpPr/>
          <p:nvPr/>
        </p:nvSpPr>
        <p:spPr>
          <a:xfrm>
            <a:off x="544000" y="2045274"/>
            <a:ext cx="6146100" cy="3532161"/>
          </a:xfrm>
          <a:prstGeom prst="roundRect">
            <a:avLst>
              <a:gd name="adj" fmla="val 16667"/>
            </a:avLst>
          </a:prstGeom>
          <a:solidFill>
            <a:srgbClr val="DBF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p17"/>
          <p:cNvSpPr txBox="1"/>
          <p:nvPr/>
        </p:nvSpPr>
        <p:spPr>
          <a:xfrm>
            <a:off x="883300" y="2226594"/>
            <a:ext cx="5467500" cy="3532168"/>
          </a:xfrm>
          <a:prstGeom prst="rect">
            <a:avLst/>
          </a:prstGeom>
          <a:noFill/>
          <a:ln>
            <a:noFill/>
          </a:ln>
        </p:spPr>
        <p:txBody>
          <a:bodyPr spcFirstLastPara="1" wrap="square" lIns="91425" tIns="45700" rIns="91425" bIns="45700" anchor="t" anchorCtr="0">
            <a:normAutofit fontScale="92500" lnSpcReduction="20000"/>
          </a:bodyPr>
          <a:lstStyle/>
          <a:p>
            <a:pPr lvl="0">
              <a:lnSpc>
                <a:spcPct val="90000"/>
              </a:lnSpc>
              <a:buClr>
                <a:srgbClr val="002C5F"/>
              </a:buClr>
              <a:buSzPts val="2400"/>
            </a:pPr>
            <a:r>
              <a:rPr lang="es-ES" sz="2400" dirty="0">
                <a:solidFill>
                  <a:srgbClr val="002C5F"/>
                </a:solidFill>
                <a:latin typeface="Calibri"/>
                <a:ea typeface="Calibri"/>
                <a:cs typeface="Calibri"/>
              </a:rPr>
              <a:t>Las ACE (experiencias adversas en la infancia) están asociadas con un mayor riesgo de sobredosis y suicidio más adelante en la vida. Para los niños, vivir con un padre que tiene un problema de salud mental o de consumo de sustancias, o perder a un ser querido por suicidio o sobredosis, es una ACE.</a:t>
            </a:r>
            <a:br>
              <a:rPr lang="es-ES" sz="2400" dirty="0">
                <a:solidFill>
                  <a:srgbClr val="002C5F"/>
                </a:solidFill>
                <a:latin typeface="Calibri"/>
                <a:ea typeface="Calibri"/>
                <a:cs typeface="Calibri"/>
              </a:rPr>
            </a:br>
            <a:br>
              <a:rPr lang="es-ES" sz="2400" dirty="0">
                <a:solidFill>
                  <a:srgbClr val="002C5F"/>
                </a:solidFill>
                <a:latin typeface="Calibri"/>
                <a:ea typeface="Calibri"/>
                <a:cs typeface="Calibri"/>
              </a:rPr>
            </a:br>
            <a:r>
              <a:rPr lang="es-ES" sz="2400" dirty="0">
                <a:solidFill>
                  <a:srgbClr val="002C5F"/>
                </a:solidFill>
                <a:latin typeface="Calibri"/>
                <a:ea typeface="Calibri"/>
                <a:cs typeface="Calibri"/>
              </a:rPr>
              <a:t>Experimentar estas situaciones está asociado con un mayor riesgo de sobredosis o suicidio en el futuro, lo que disminuye la oportunidad justa y plena de estar saludable ahora y para las generaciones venideras.</a:t>
            </a:r>
          </a:p>
        </p:txBody>
      </p:sp>
      <p:grpSp>
        <p:nvGrpSpPr>
          <p:cNvPr id="402" name="Google Shape;402;p17">
            <a:extLst>
              <a:ext uri="{C183D7F6-B498-43B3-948B-1728B52AA6E4}">
                <adec:decorative xmlns:adec="http://schemas.microsoft.com/office/drawing/2017/decorative" val="1"/>
              </a:ext>
            </a:extLst>
          </p:cNvPr>
          <p:cNvGrpSpPr/>
          <p:nvPr/>
        </p:nvGrpSpPr>
        <p:grpSpPr>
          <a:xfrm>
            <a:off x="6799464" y="3529962"/>
            <a:ext cx="2748424" cy="943358"/>
            <a:chOff x="6823839" y="3174762"/>
            <a:chExt cx="2748424" cy="943358"/>
          </a:xfrm>
        </p:grpSpPr>
        <p:cxnSp>
          <p:nvCxnSpPr>
            <p:cNvPr id="403" name="Google Shape;403;p17"/>
            <p:cNvCxnSpPr/>
            <p:nvPr/>
          </p:nvCxnSpPr>
          <p:spPr>
            <a:xfrm>
              <a:off x="6823839" y="3187462"/>
              <a:ext cx="2263646" cy="0"/>
            </a:xfrm>
            <a:prstGeom prst="straightConnector1">
              <a:avLst/>
            </a:prstGeom>
            <a:noFill/>
            <a:ln w="28575" cap="flat" cmpd="sng">
              <a:solidFill>
                <a:srgbClr val="002C5F"/>
              </a:solidFill>
              <a:prstDash val="solid"/>
              <a:miter lim="800000"/>
              <a:headEnd type="oval" w="med" len="med"/>
              <a:tailEnd type="none" w="sm" len="sm"/>
            </a:ln>
          </p:spPr>
        </p:cxnSp>
        <p:cxnSp>
          <p:nvCxnSpPr>
            <p:cNvPr id="404" name="Google Shape;404;p17"/>
            <p:cNvCxnSpPr/>
            <p:nvPr/>
          </p:nvCxnSpPr>
          <p:spPr>
            <a:xfrm flipH="1">
              <a:off x="9077960" y="3174762"/>
              <a:ext cx="3175" cy="925433"/>
            </a:xfrm>
            <a:prstGeom prst="straightConnector1">
              <a:avLst/>
            </a:prstGeom>
            <a:noFill/>
            <a:ln w="28575" cap="flat" cmpd="sng">
              <a:solidFill>
                <a:srgbClr val="002C5F"/>
              </a:solidFill>
              <a:prstDash val="solid"/>
              <a:miter lim="800000"/>
              <a:headEnd type="none" w="sm" len="sm"/>
              <a:tailEnd type="none" w="sm" len="sm"/>
            </a:ln>
          </p:spPr>
        </p:cxnSp>
        <p:cxnSp>
          <p:nvCxnSpPr>
            <p:cNvPr id="405" name="Google Shape;405;p17"/>
            <p:cNvCxnSpPr/>
            <p:nvPr/>
          </p:nvCxnSpPr>
          <p:spPr>
            <a:xfrm>
              <a:off x="9062720" y="4109727"/>
              <a:ext cx="509543" cy="8393"/>
            </a:xfrm>
            <a:prstGeom prst="straightConnector1">
              <a:avLst/>
            </a:prstGeom>
            <a:noFill/>
            <a:ln w="28575" cap="flat" cmpd="sng">
              <a:solidFill>
                <a:srgbClr val="002C5F"/>
              </a:solidFill>
              <a:prstDash val="solid"/>
              <a:miter lim="800000"/>
              <a:headEnd type="none" w="sm" len="sm"/>
              <a:tailEnd type="oval" w="med" len="med"/>
            </a:ln>
          </p:spPr>
        </p:cxnSp>
      </p:grpSp>
      <p:pic>
        <p:nvPicPr>
          <p:cNvPr id="406" name="Google Shape;406;p17" descr="A venn diagram including icons that represent the connection between ACEs, overdose, and suicide. "/>
          <p:cNvPicPr preferRelativeResize="0"/>
          <p:nvPr/>
        </p:nvPicPr>
        <p:blipFill rotWithShape="1">
          <a:blip r:embed="rId3">
            <a:alphaModFix/>
          </a:blip>
          <a:srcRect/>
          <a:stretch/>
        </p:blipFill>
        <p:spPr>
          <a:xfrm>
            <a:off x="7185962" y="2014788"/>
            <a:ext cx="4352860" cy="43528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3bc28e4487_0_38"/>
          <p:cNvSpPr txBox="1">
            <a:spLocks noGrp="1"/>
          </p:cNvSpPr>
          <p:nvPr>
            <p:ph type="title"/>
          </p:nvPr>
        </p:nvSpPr>
        <p:spPr>
          <a:xfrm>
            <a:off x="831850" y="1139750"/>
            <a:ext cx="5986500" cy="4578600"/>
          </a:xfrm>
          <a:prstGeom prst="rect">
            <a:avLst/>
          </a:prstGeom>
          <a:noFill/>
          <a:ln>
            <a:noFill/>
          </a:ln>
        </p:spPr>
        <p:txBody>
          <a:bodyPr spcFirstLastPara="1" wrap="square" lIns="91425" tIns="45700" rIns="91425" bIns="45700" anchor="ctr" anchorCtr="0">
            <a:normAutofit/>
          </a:bodyPr>
          <a:lstStyle/>
          <a:p>
            <a:pPr lvl="0">
              <a:lnSpc>
                <a:spcPct val="100000"/>
              </a:lnSpc>
              <a:buSzPts val="4500"/>
            </a:pPr>
            <a:r>
              <a:rPr lang="es-ES" b="1" dirty="0"/>
              <a:t>Las ACE, la sobredosis y el suicidio son desafíos de salud pública </a:t>
            </a:r>
            <a:r>
              <a:rPr lang="es-ES" sz="4600" dirty="0">
                <a:ln>
                  <a:solidFill>
                    <a:srgbClr val="002B5F"/>
                  </a:solidFill>
                </a:ln>
                <a:solidFill>
                  <a:schemeClr val="lt1"/>
                </a:solidFill>
              </a:rPr>
              <a:t>prevenibles</a:t>
            </a:r>
            <a:r>
              <a:rPr lang="en-US" sz="4500" dirty="0"/>
              <a:t>.</a:t>
            </a:r>
            <a:endParaRPr lang="en-US" dirty="0"/>
          </a:p>
        </p:txBody>
      </p:sp>
      <p:pic>
        <p:nvPicPr>
          <p:cNvPr id="423" name="Google Shape;423;g23bc28e4487_0_38" descr="A venn diagram showing how ACEs, Oversode and Suicide are related. "/>
          <p:cNvPicPr preferRelativeResize="0"/>
          <p:nvPr/>
        </p:nvPicPr>
        <p:blipFill rotWithShape="1">
          <a:blip r:embed="rId3">
            <a:alphaModFix/>
          </a:blip>
          <a:srcRect/>
          <a:stretch/>
        </p:blipFill>
        <p:spPr>
          <a:xfrm>
            <a:off x="7007292" y="1653505"/>
            <a:ext cx="4352860" cy="43528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Estrategias</a:t>
            </a:r>
            <a:r>
              <a:rPr lang="en-US" dirty="0"/>
              <a:t> de </a:t>
            </a:r>
            <a:r>
              <a:rPr lang="en-US" dirty="0" err="1"/>
              <a:t>Prevención</a:t>
            </a:r>
            <a:endParaRPr dirty="0"/>
          </a:p>
        </p:txBody>
      </p:sp>
      <p:sp>
        <p:nvSpPr>
          <p:cNvPr id="430" name="Google Shape;430;p19"/>
          <p:cNvSpPr txBox="1">
            <a:spLocks noGrp="1"/>
          </p:cNvSpPr>
          <p:nvPr>
            <p:ph type="body" idx="1"/>
          </p:nvPr>
        </p:nvSpPr>
        <p:spPr>
          <a:xfrm>
            <a:off x="751839" y="1676767"/>
            <a:ext cx="11229953" cy="2301746"/>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SzPts val="2400"/>
              <a:buNone/>
            </a:pPr>
            <a:r>
              <a:rPr lang="es-ES" dirty="0"/>
              <a:t>Debemos enfocarnos e en la prevención a través de cambios a nivel del sistema, educación pública e implementación de políticas y programas basados en la mejor evidencia disponible.</a:t>
            </a:r>
            <a:br>
              <a:rPr lang="es-ES" sz="2400" dirty="0"/>
            </a:br>
            <a:br>
              <a:rPr lang="es-ES" sz="2400" dirty="0"/>
            </a:br>
            <a:r>
              <a:rPr lang="es-ES" dirty="0"/>
              <a:t>Necesitamos un enfoque coordinado para garantizar la equidad en las políticas, programas y servicios.</a:t>
            </a:r>
          </a:p>
        </p:txBody>
      </p:sp>
      <p:pic>
        <p:nvPicPr>
          <p:cNvPr id="431" name="Google Shape;431;p19" descr="ACEs icon"/>
          <p:cNvPicPr preferRelativeResize="0"/>
          <p:nvPr/>
        </p:nvPicPr>
        <p:blipFill rotWithShape="1">
          <a:blip r:embed="rId3">
            <a:alphaModFix/>
          </a:blip>
          <a:srcRect/>
          <a:stretch/>
        </p:blipFill>
        <p:spPr>
          <a:xfrm>
            <a:off x="1258541" y="3657155"/>
            <a:ext cx="1699204" cy="1699204"/>
          </a:xfrm>
          <a:prstGeom prst="rect">
            <a:avLst/>
          </a:prstGeom>
          <a:noFill/>
          <a:ln>
            <a:noFill/>
          </a:ln>
        </p:spPr>
      </p:pic>
      <p:pic>
        <p:nvPicPr>
          <p:cNvPr id="432" name="Google Shape;432;p19" descr="Overdose prevention icon"/>
          <p:cNvPicPr preferRelativeResize="0"/>
          <p:nvPr/>
        </p:nvPicPr>
        <p:blipFill rotWithShape="1">
          <a:blip r:embed="rId4">
            <a:alphaModFix/>
          </a:blip>
          <a:srcRect/>
          <a:stretch/>
        </p:blipFill>
        <p:spPr>
          <a:xfrm>
            <a:off x="354386" y="5008693"/>
            <a:ext cx="1699204" cy="1699204"/>
          </a:xfrm>
          <a:prstGeom prst="rect">
            <a:avLst/>
          </a:prstGeom>
          <a:noFill/>
          <a:ln>
            <a:noFill/>
          </a:ln>
        </p:spPr>
      </p:pic>
      <p:pic>
        <p:nvPicPr>
          <p:cNvPr id="433" name="Google Shape;433;p19" descr="Suicide prevention icon"/>
          <p:cNvPicPr preferRelativeResize="0"/>
          <p:nvPr/>
        </p:nvPicPr>
        <p:blipFill rotWithShape="1">
          <a:blip r:embed="rId5">
            <a:alphaModFix/>
          </a:blip>
          <a:srcRect/>
          <a:stretch/>
        </p:blipFill>
        <p:spPr>
          <a:xfrm>
            <a:off x="2630757" y="4514053"/>
            <a:ext cx="1699204" cy="1699204"/>
          </a:xfrm>
          <a:prstGeom prst="rect">
            <a:avLst/>
          </a:prstGeom>
          <a:noFill/>
          <a:ln>
            <a:noFill/>
          </a:ln>
        </p:spPr>
      </p:pic>
      <p:sp>
        <p:nvSpPr>
          <p:cNvPr id="434" name="Google Shape;434;p19"/>
          <p:cNvSpPr/>
          <p:nvPr/>
        </p:nvSpPr>
        <p:spPr>
          <a:xfrm>
            <a:off x="4614020" y="3978513"/>
            <a:ext cx="3295810" cy="923289"/>
          </a:xfrm>
          <a:prstGeom prst="rect">
            <a:avLst/>
          </a:prstGeom>
          <a:noFill/>
          <a:ln>
            <a:noFill/>
          </a:ln>
        </p:spPr>
        <p:txBody>
          <a:bodyPr spcFirstLastPara="1" wrap="square" lIns="91425" tIns="45700" rIns="91425" bIns="45700" anchor="t" anchorCtr="0">
            <a:spAutoFit/>
          </a:bodyPr>
          <a:lstStyle/>
          <a:p>
            <a:pPr lvl="0" algn="ctr">
              <a:buSzPts val="1800"/>
            </a:pPr>
            <a:r>
              <a:rPr lang="es-ES" sz="1800" b="1" dirty="0">
                <a:solidFill>
                  <a:srgbClr val="002C5F"/>
                </a:solidFill>
                <a:latin typeface="Calibri"/>
                <a:ea typeface="Calibri"/>
                <a:cs typeface="Calibri"/>
              </a:rPr>
              <a:t>Juntos, podemos reducir el impacto de estos tres problemas interrelacionados.</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435" name="Google Shape;435;p19">
            <a:extLst>
              <a:ext uri="{C183D7F6-B498-43B3-948B-1728B52AA6E4}">
                <adec:decorative xmlns:adec="http://schemas.microsoft.com/office/drawing/2017/decorative" val="1"/>
              </a:ext>
            </a:extLst>
          </p:cNvPr>
          <p:cNvCxnSpPr/>
          <p:nvPr/>
        </p:nvCxnSpPr>
        <p:spPr>
          <a:xfrm>
            <a:off x="4685725" y="5014682"/>
            <a:ext cx="3152400" cy="0"/>
          </a:xfrm>
          <a:prstGeom prst="straightConnector1">
            <a:avLst/>
          </a:prstGeom>
          <a:noFill/>
          <a:ln w="28575" cap="flat" cmpd="sng">
            <a:solidFill>
              <a:srgbClr val="002C5F"/>
            </a:solidFill>
            <a:prstDash val="solid"/>
            <a:miter lim="800000"/>
            <a:headEnd type="none" w="sm" len="sm"/>
            <a:tailEnd type="triangle" w="med" len="med"/>
          </a:ln>
        </p:spPr>
      </p:cxnSp>
      <p:sp>
        <p:nvSpPr>
          <p:cNvPr id="436" name="Google Shape;436;p19">
            <a:extLst>
              <a:ext uri="{C183D7F6-B498-43B3-948B-1728B52AA6E4}">
                <adec:decorative xmlns:adec="http://schemas.microsoft.com/office/drawing/2017/decorative" val="1"/>
              </a:ext>
            </a:extLst>
          </p:cNvPr>
          <p:cNvSpPr/>
          <p:nvPr/>
        </p:nvSpPr>
        <p:spPr>
          <a:xfrm>
            <a:off x="9221550" y="4294550"/>
            <a:ext cx="555900" cy="555900"/>
          </a:xfrm>
          <a:prstGeom prst="ellipse">
            <a:avLst/>
          </a:prstGeom>
          <a:solidFill>
            <a:srgbClr val="8FE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437" name="Google Shape;437;p19">
            <a:extLst>
              <a:ext uri="{C183D7F6-B498-43B3-948B-1728B52AA6E4}">
                <adec:decorative xmlns:adec="http://schemas.microsoft.com/office/drawing/2017/decorative" val="1"/>
              </a:ext>
            </a:extLst>
          </p:cNvPr>
          <p:cNvSpPr/>
          <p:nvPr/>
        </p:nvSpPr>
        <p:spPr>
          <a:xfrm>
            <a:off x="9979375" y="4976975"/>
            <a:ext cx="555900" cy="555900"/>
          </a:xfrm>
          <a:prstGeom prst="ellipse">
            <a:avLst/>
          </a:prstGeom>
          <a:solidFill>
            <a:srgbClr val="D0A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438" name="Google Shape;438;p19">
            <a:extLst>
              <a:ext uri="{C183D7F6-B498-43B3-948B-1728B52AA6E4}">
                <adec:decorative xmlns:adec="http://schemas.microsoft.com/office/drawing/2017/decorative" val="1"/>
              </a:ext>
            </a:extLst>
          </p:cNvPr>
          <p:cNvSpPr/>
          <p:nvPr/>
        </p:nvSpPr>
        <p:spPr>
          <a:xfrm>
            <a:off x="8832675" y="5307275"/>
            <a:ext cx="555900" cy="555900"/>
          </a:xfrm>
          <a:prstGeom prst="ellipse">
            <a:avLst/>
          </a:prstGeom>
          <a:solidFill>
            <a:srgbClr val="E9D2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2C5F"/>
              </a:buClr>
              <a:buSzPts val="4000"/>
              <a:buFont typeface="Krona One"/>
              <a:buNone/>
            </a:pPr>
            <a:r>
              <a:rPr lang="en-US" dirty="0" err="1"/>
              <a:t>Usando</a:t>
            </a:r>
            <a:r>
              <a:rPr lang="en-US" dirty="0"/>
              <a:t> </a:t>
            </a:r>
            <a:r>
              <a:rPr lang="en-US" dirty="0" err="1"/>
              <a:t>Estrategias</a:t>
            </a:r>
            <a:r>
              <a:rPr lang="en-US" dirty="0"/>
              <a:t> </a:t>
            </a:r>
            <a:r>
              <a:rPr lang="en-US" dirty="0" err="1"/>
              <a:t>Colaborativas</a:t>
            </a:r>
            <a:endParaRPr dirty="0"/>
          </a:p>
        </p:txBody>
      </p:sp>
      <p:sp>
        <p:nvSpPr>
          <p:cNvPr id="445" name="Google Shape;445;p20"/>
          <p:cNvSpPr txBox="1">
            <a:spLocks noGrp="1"/>
          </p:cNvSpPr>
          <p:nvPr>
            <p:ph type="body" idx="1"/>
          </p:nvPr>
        </p:nvSpPr>
        <p:spPr>
          <a:xfrm>
            <a:off x="831850" y="1679945"/>
            <a:ext cx="10598150" cy="2403837"/>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buSzPts val="2400"/>
              <a:buNone/>
            </a:pPr>
            <a:r>
              <a:rPr lang="es-ES" dirty="0"/>
              <a:t>Los enfoques exitosos a menudo requieren la colaboración con otros sectores para abordar adecuadamente estos desafíos complejos y relacionados. </a:t>
            </a:r>
          </a:p>
          <a:p>
            <a:pPr marL="0" lvl="0" indent="0">
              <a:spcBef>
                <a:spcPts val="0"/>
              </a:spcBef>
              <a:buSzPts val="2400"/>
              <a:buNone/>
            </a:pPr>
            <a:endParaRPr lang="es-ES" dirty="0"/>
          </a:p>
          <a:p>
            <a:pPr marL="0" lvl="0" indent="0">
              <a:spcBef>
                <a:spcPts val="0"/>
              </a:spcBef>
              <a:buSzPts val="2400"/>
              <a:buNone/>
            </a:pPr>
            <a:r>
              <a:rPr lang="es-ES" dirty="0"/>
              <a:t>Un mayor impacto puede ocurrir cuando hay una alineación entre la política, la financiación y los programas que abordan estos tres temas juntos, en lugar de algunos esfuerzos actuales que se centran en cada tema por separado.</a:t>
            </a:r>
            <a:endParaRPr lang="en-US" dirty="0"/>
          </a:p>
        </p:txBody>
      </p:sp>
      <p:sp>
        <p:nvSpPr>
          <p:cNvPr id="446" name="Google Shape;446;p20">
            <a:extLst>
              <a:ext uri="{C183D7F6-B498-43B3-948B-1728B52AA6E4}">
                <adec:decorative xmlns:adec="http://schemas.microsoft.com/office/drawing/2017/decorative" val="1"/>
              </a:ext>
            </a:extLst>
          </p:cNvPr>
          <p:cNvSpPr/>
          <p:nvPr/>
        </p:nvSpPr>
        <p:spPr>
          <a:xfrm>
            <a:off x="914400" y="4261807"/>
            <a:ext cx="10515600" cy="1982106"/>
          </a:xfrm>
          <a:prstGeom prst="roundRect">
            <a:avLst>
              <a:gd name="adj" fmla="val 16667"/>
            </a:avLst>
          </a:prstGeom>
          <a:solidFill>
            <a:srgbClr val="054A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7" name="Google Shape;447;p20" descr="Clipboard Icon"/>
          <p:cNvPicPr preferRelativeResize="0"/>
          <p:nvPr/>
        </p:nvPicPr>
        <p:blipFill rotWithShape="1">
          <a:blip r:embed="rId3">
            <a:alphaModFix/>
          </a:blip>
          <a:srcRect/>
          <a:stretch/>
        </p:blipFill>
        <p:spPr>
          <a:xfrm>
            <a:off x="1368353" y="4099457"/>
            <a:ext cx="1895312" cy="1895312"/>
          </a:xfrm>
          <a:prstGeom prst="rect">
            <a:avLst/>
          </a:prstGeom>
          <a:noFill/>
          <a:ln>
            <a:noFill/>
          </a:ln>
        </p:spPr>
      </p:pic>
      <p:sp>
        <p:nvSpPr>
          <p:cNvPr id="448" name="Google Shape;448;p20"/>
          <p:cNvSpPr/>
          <p:nvPr/>
        </p:nvSpPr>
        <p:spPr>
          <a:xfrm>
            <a:off x="3748098" y="4592935"/>
            <a:ext cx="7143423" cy="1754286"/>
          </a:xfrm>
          <a:prstGeom prst="rect">
            <a:avLst/>
          </a:prstGeom>
          <a:noFill/>
          <a:ln>
            <a:noFill/>
          </a:ln>
        </p:spPr>
        <p:txBody>
          <a:bodyPr spcFirstLastPara="1" wrap="square" lIns="91425" tIns="45700" rIns="91425" bIns="45700" anchor="t" anchorCtr="0">
            <a:spAutoFit/>
          </a:bodyPr>
          <a:lstStyle/>
          <a:p>
            <a:pPr lvl="0">
              <a:buSzPts val="1800"/>
            </a:pPr>
            <a:r>
              <a:rPr lang="es-ES" sz="1800" b="1" dirty="0">
                <a:solidFill>
                  <a:schemeClr val="lt1"/>
                </a:solidFill>
                <a:latin typeface="Calibri"/>
                <a:ea typeface="Calibri"/>
                <a:cs typeface="Calibri"/>
              </a:rPr>
              <a:t>Estrategia Ejemplo</a:t>
            </a:r>
            <a:br>
              <a:rPr lang="es-ES" sz="1800" b="1" dirty="0">
                <a:solidFill>
                  <a:schemeClr val="lt1"/>
                </a:solidFill>
                <a:latin typeface="Calibri"/>
                <a:ea typeface="Calibri"/>
                <a:cs typeface="Calibri"/>
              </a:rPr>
            </a:br>
            <a:br>
              <a:rPr lang="es-ES" sz="1800" b="1" dirty="0">
                <a:solidFill>
                  <a:schemeClr val="lt1"/>
                </a:solidFill>
                <a:latin typeface="Calibri"/>
                <a:ea typeface="Calibri"/>
                <a:cs typeface="Calibri"/>
              </a:rPr>
            </a:br>
            <a:r>
              <a:rPr lang="es-ES" sz="1800" b="1" dirty="0">
                <a:solidFill>
                  <a:schemeClr val="lt1"/>
                </a:solidFill>
                <a:latin typeface="Calibri"/>
                <a:ea typeface="Calibri"/>
                <a:cs typeface="Calibri"/>
              </a:rPr>
              <a:t>Al crear políticas basadas en la comprensión de que el trauma infantil es un factor de riesgo para el suicidio y las sobredosis, podemos proteger a los niños hoy y prevenir riesgos futuros.</a:t>
            </a:r>
          </a:p>
          <a:p>
            <a:pPr marL="0" marR="0" lvl="0" indent="0" algn="l" rtl="0">
              <a:lnSpc>
                <a:spcPct val="100000"/>
              </a:lnSpc>
              <a:spcBef>
                <a:spcPts val="0"/>
              </a:spcBef>
              <a:spcAft>
                <a:spcPts val="0"/>
              </a:spcAft>
              <a:buClr>
                <a:srgbClr val="000000"/>
              </a:buClr>
              <a:buSzPts val="1800"/>
              <a:buFont typeface="Arial"/>
              <a:buNone/>
            </a:pP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63" name="Google Shape;463;g23bc28e4487_0_6"/>
          <p:cNvSpPr txBox="1"/>
          <p:nvPr/>
        </p:nvSpPr>
        <p:spPr>
          <a:xfrm>
            <a:off x="7779801" y="4636005"/>
            <a:ext cx="3567648" cy="1136860"/>
          </a:xfrm>
          <a:prstGeom prst="rect">
            <a:avLst/>
          </a:prstGeom>
          <a:noFill/>
          <a:ln>
            <a:noFill/>
          </a:ln>
        </p:spPr>
        <p:txBody>
          <a:bodyPr spcFirstLastPara="1" wrap="square" lIns="91425" tIns="45700" rIns="91425" bIns="45700" anchor="t" anchorCtr="0">
            <a:noAutofit/>
          </a:bodyPr>
          <a:lstStyle/>
          <a:p>
            <a:pPr lvl="0">
              <a:lnSpc>
                <a:spcPct val="90000"/>
              </a:lnSpc>
              <a:buClr>
                <a:srgbClr val="054A91"/>
              </a:buClr>
              <a:buSzPts val="1600"/>
            </a:pPr>
            <a:r>
              <a:rPr lang="es-419" sz="1600" b="1" noProof="0" dirty="0">
                <a:solidFill>
                  <a:srgbClr val="054A91"/>
                </a:solidFill>
                <a:latin typeface="Calibri"/>
                <a:ea typeface="Calibri"/>
                <a:cs typeface="Calibri"/>
              </a:rPr>
              <a:t>Implementar estrategias de tratamiento y prevención </a:t>
            </a:r>
            <a:r>
              <a:rPr lang="es-419" sz="1600" noProof="0" dirty="0">
                <a:solidFill>
                  <a:srgbClr val="054A91"/>
                </a:solidFill>
                <a:latin typeface="Calibri"/>
                <a:ea typeface="Calibri"/>
                <a:cs typeface="Calibri"/>
              </a:rPr>
              <a:t>exitosas adaptadas a contextos culturales específicos.</a:t>
            </a:r>
          </a:p>
        </p:txBody>
      </p:sp>
      <p:pic>
        <p:nvPicPr>
          <p:cNvPr id="462" name="Google Shape;462;g23bc28e4487_0_6" descr="An icon of a document representing strategy and treatment plans."/>
          <p:cNvPicPr preferRelativeResize="0"/>
          <p:nvPr/>
        </p:nvPicPr>
        <p:blipFill rotWithShape="1">
          <a:blip r:embed="rId3">
            <a:alphaModFix/>
          </a:blip>
          <a:srcRect/>
          <a:stretch/>
        </p:blipFill>
        <p:spPr>
          <a:xfrm>
            <a:off x="6722301" y="4533020"/>
            <a:ext cx="1057491" cy="1057491"/>
          </a:xfrm>
          <a:prstGeom prst="rect">
            <a:avLst/>
          </a:prstGeom>
          <a:noFill/>
          <a:ln>
            <a:noFill/>
          </a:ln>
        </p:spPr>
      </p:pic>
      <p:sp>
        <p:nvSpPr>
          <p:cNvPr id="461" name="Google Shape;461;g23bc28e4487_0_6"/>
          <p:cNvSpPr txBox="1"/>
          <p:nvPr/>
        </p:nvSpPr>
        <p:spPr>
          <a:xfrm>
            <a:off x="2332980" y="4849808"/>
            <a:ext cx="4190700" cy="423900"/>
          </a:xfrm>
          <a:prstGeom prst="rect">
            <a:avLst/>
          </a:prstGeom>
          <a:noFill/>
          <a:ln>
            <a:noFill/>
          </a:ln>
        </p:spPr>
        <p:txBody>
          <a:bodyPr spcFirstLastPara="1" wrap="square" lIns="91425" tIns="45700" rIns="91425" bIns="45700" anchor="t" anchorCtr="0">
            <a:noAutofit/>
          </a:bodyPr>
          <a:lstStyle/>
          <a:p>
            <a:pPr lvl="0">
              <a:lnSpc>
                <a:spcPct val="90000"/>
              </a:lnSpc>
              <a:buClr>
                <a:srgbClr val="054A91"/>
              </a:buClr>
              <a:buSzPts val="1600"/>
            </a:pPr>
            <a:r>
              <a:rPr lang="es-ES" sz="1600" b="1" dirty="0">
                <a:solidFill>
                  <a:srgbClr val="054A91"/>
                </a:solidFill>
                <a:latin typeface="Calibri"/>
                <a:ea typeface="Calibri"/>
                <a:cs typeface="Calibri"/>
              </a:rPr>
              <a:t>Invertir en investigación y evaluación </a:t>
            </a:r>
            <a:r>
              <a:rPr lang="es-ES" sz="1600" dirty="0">
                <a:solidFill>
                  <a:srgbClr val="054A91"/>
                </a:solidFill>
                <a:latin typeface="Calibri"/>
                <a:ea typeface="Calibri"/>
                <a:cs typeface="Calibri"/>
              </a:rPr>
              <a:t>para comprender mejor qué funciona, por qué y para quién.</a:t>
            </a:r>
            <a:endParaRPr lang="en-US" sz="1600" dirty="0">
              <a:solidFill>
                <a:srgbClr val="054A91"/>
              </a:solidFill>
              <a:latin typeface="Calibri"/>
              <a:ea typeface="Calibri"/>
              <a:cs typeface="Calibri"/>
            </a:endParaRPr>
          </a:p>
        </p:txBody>
      </p:sp>
      <p:pic>
        <p:nvPicPr>
          <p:cNvPr id="460" name="Google Shape;460;g23bc28e4487_0_6" descr="An icon of a pie chart within a magnifying glass, representing research and evaluation. "/>
          <p:cNvPicPr preferRelativeResize="0"/>
          <p:nvPr/>
        </p:nvPicPr>
        <p:blipFill rotWithShape="1">
          <a:blip r:embed="rId4">
            <a:alphaModFix/>
          </a:blip>
          <a:srcRect/>
          <a:stretch/>
        </p:blipFill>
        <p:spPr>
          <a:xfrm>
            <a:off x="1275491" y="4533019"/>
            <a:ext cx="1057492" cy="1057492"/>
          </a:xfrm>
          <a:prstGeom prst="rect">
            <a:avLst/>
          </a:prstGeom>
          <a:noFill/>
          <a:ln>
            <a:noFill/>
          </a:ln>
        </p:spPr>
      </p:pic>
      <p:sp>
        <p:nvSpPr>
          <p:cNvPr id="459" name="Google Shape;459;g23bc28e4487_0_6"/>
          <p:cNvSpPr txBox="1"/>
          <p:nvPr/>
        </p:nvSpPr>
        <p:spPr>
          <a:xfrm>
            <a:off x="7779775" y="3375726"/>
            <a:ext cx="3222300" cy="423900"/>
          </a:xfrm>
          <a:prstGeom prst="rect">
            <a:avLst/>
          </a:prstGeom>
          <a:noFill/>
          <a:ln>
            <a:noFill/>
          </a:ln>
        </p:spPr>
        <p:txBody>
          <a:bodyPr spcFirstLastPara="1" wrap="square" lIns="91425" tIns="45700" rIns="91425" bIns="45700" anchor="t" anchorCtr="0">
            <a:noAutofit/>
          </a:bodyPr>
          <a:lstStyle/>
          <a:p>
            <a:pPr lvl="0">
              <a:lnSpc>
                <a:spcPct val="90000"/>
              </a:lnSpc>
              <a:buClr>
                <a:srgbClr val="054A91"/>
              </a:buClr>
              <a:buSzPts val="1600"/>
            </a:pPr>
            <a:r>
              <a:rPr lang="es-ES" sz="1600" b="1" dirty="0">
                <a:solidFill>
                  <a:srgbClr val="054A91"/>
                </a:solidFill>
                <a:latin typeface="Calibri"/>
                <a:ea typeface="Calibri"/>
                <a:cs typeface="Calibri"/>
              </a:rPr>
              <a:t>Involucrar a un amplio movimiento </a:t>
            </a:r>
            <a:r>
              <a:rPr lang="es-ES" sz="1600" dirty="0">
                <a:solidFill>
                  <a:srgbClr val="054A91"/>
                </a:solidFill>
                <a:latin typeface="Calibri"/>
                <a:ea typeface="Calibri"/>
                <a:cs typeface="Calibri"/>
              </a:rPr>
              <a:t>de campeones y agentes de cambio en las comunidades.</a:t>
            </a:r>
            <a:endParaRPr sz="1600" dirty="0">
              <a:solidFill>
                <a:srgbClr val="054A91"/>
              </a:solidFill>
              <a:latin typeface="Calibri"/>
              <a:ea typeface="Calibri"/>
              <a:cs typeface="Calibri"/>
            </a:endParaRPr>
          </a:p>
        </p:txBody>
      </p:sp>
      <p:pic>
        <p:nvPicPr>
          <p:cNvPr id="2" name="Google Shape;458;g23bc28e4487_0_6" descr="An icon of a group of people representing engagement in communities. ">
            <a:extLst>
              <a:ext uri="{FF2B5EF4-FFF2-40B4-BE49-F238E27FC236}">
                <a16:creationId xmlns:a16="http://schemas.microsoft.com/office/drawing/2014/main" id="{F64623E2-FE6F-B0AA-FF80-4D1210C57D4B}"/>
              </a:ext>
            </a:extLst>
          </p:cNvPr>
          <p:cNvPicPr preferRelativeResize="0"/>
          <p:nvPr/>
        </p:nvPicPr>
        <p:blipFill rotWithShape="1">
          <a:blip r:embed="rId5">
            <a:alphaModFix/>
          </a:blip>
          <a:srcRect/>
          <a:stretch/>
        </p:blipFill>
        <p:spPr>
          <a:xfrm>
            <a:off x="6722291" y="3230152"/>
            <a:ext cx="1057491" cy="1057491"/>
          </a:xfrm>
          <a:prstGeom prst="rect">
            <a:avLst/>
          </a:prstGeom>
          <a:noFill/>
          <a:ln>
            <a:noFill/>
          </a:ln>
        </p:spPr>
      </p:pic>
      <p:sp>
        <p:nvSpPr>
          <p:cNvPr id="456" name="Google Shape;456;g23bc28e4487_0_6"/>
          <p:cNvSpPr txBox="1"/>
          <p:nvPr/>
        </p:nvSpPr>
        <p:spPr>
          <a:xfrm>
            <a:off x="2332976" y="3378414"/>
            <a:ext cx="3720600" cy="423900"/>
          </a:xfrm>
          <a:prstGeom prst="rect">
            <a:avLst/>
          </a:prstGeom>
          <a:noFill/>
          <a:ln>
            <a:noFill/>
          </a:ln>
        </p:spPr>
        <p:txBody>
          <a:bodyPr spcFirstLastPara="1" wrap="square" lIns="91425" tIns="45700" rIns="91425" bIns="45700" anchor="t" anchorCtr="0">
            <a:noAutofit/>
          </a:bodyPr>
          <a:lstStyle/>
          <a:p>
            <a:pPr lvl="0">
              <a:lnSpc>
                <a:spcPct val="90000"/>
              </a:lnSpc>
              <a:buClr>
                <a:srgbClr val="054A91"/>
              </a:buClr>
              <a:buSzPts val="1600"/>
            </a:pPr>
            <a:r>
              <a:rPr lang="es-ES" sz="1600" b="1" dirty="0">
                <a:solidFill>
                  <a:srgbClr val="054A91"/>
                </a:solidFill>
                <a:latin typeface="Calibri"/>
                <a:ea typeface="Calibri"/>
                <a:cs typeface="Calibri"/>
              </a:rPr>
              <a:t>Aumentar la comprensión </a:t>
            </a:r>
            <a:r>
              <a:rPr lang="es-ES" sz="1600" dirty="0">
                <a:solidFill>
                  <a:srgbClr val="054A91"/>
                </a:solidFill>
                <a:latin typeface="Calibri"/>
                <a:ea typeface="Calibri"/>
                <a:cs typeface="Calibri"/>
              </a:rPr>
              <a:t>de las causas y el impacto, y coordinar mejor entre los campos de tratamiento y prevención.</a:t>
            </a:r>
            <a:endParaRPr sz="1600" dirty="0">
              <a:solidFill>
                <a:srgbClr val="054A91"/>
              </a:solidFill>
              <a:latin typeface="Calibri"/>
              <a:ea typeface="Calibri"/>
              <a:cs typeface="Calibri"/>
            </a:endParaRPr>
          </a:p>
        </p:txBody>
      </p:sp>
      <p:pic>
        <p:nvPicPr>
          <p:cNvPr id="3" name="Google Shape;455;g23bc28e4487_0_6" descr="An icon depicting a lightbulb within a brain to represent increased understanding.">
            <a:extLst>
              <a:ext uri="{FF2B5EF4-FFF2-40B4-BE49-F238E27FC236}">
                <a16:creationId xmlns:a16="http://schemas.microsoft.com/office/drawing/2014/main" id="{ED4AEF55-FDF3-0B42-6B3B-7062E0504E44}"/>
              </a:ext>
            </a:extLst>
          </p:cNvPr>
          <p:cNvPicPr preferRelativeResize="0"/>
          <p:nvPr/>
        </p:nvPicPr>
        <p:blipFill rotWithShape="1">
          <a:blip r:embed="rId6">
            <a:alphaModFix/>
          </a:blip>
          <a:srcRect/>
          <a:stretch/>
        </p:blipFill>
        <p:spPr>
          <a:xfrm>
            <a:off x="1275500" y="3230152"/>
            <a:ext cx="1057491" cy="1057491"/>
          </a:xfrm>
          <a:prstGeom prst="rect">
            <a:avLst/>
          </a:prstGeom>
          <a:noFill/>
          <a:ln>
            <a:noFill/>
          </a:ln>
        </p:spPr>
      </p:pic>
      <p:sp>
        <p:nvSpPr>
          <p:cNvPr id="466" name="Google Shape;466;g23bc28e4487_0_6"/>
          <p:cNvSpPr txBox="1"/>
          <p:nvPr/>
        </p:nvSpPr>
        <p:spPr>
          <a:xfrm>
            <a:off x="788894" y="1836103"/>
            <a:ext cx="10558555" cy="714600"/>
          </a:xfrm>
          <a:prstGeom prst="rect">
            <a:avLst/>
          </a:prstGeom>
          <a:noFill/>
          <a:ln>
            <a:noFill/>
          </a:ln>
        </p:spPr>
        <p:txBody>
          <a:bodyPr spcFirstLastPara="1" wrap="square" lIns="91425" tIns="91425" rIns="91425" bIns="91425" anchor="t" anchorCtr="0">
            <a:noAutofit/>
          </a:bodyPr>
          <a:lstStyle/>
          <a:p>
            <a:pPr lvl="0" algn="ctr">
              <a:lnSpc>
                <a:spcPct val="90000"/>
              </a:lnSpc>
              <a:spcBef>
                <a:spcPts val="1000"/>
              </a:spcBef>
              <a:buClr>
                <a:schemeClr val="dk1"/>
              </a:buClr>
              <a:buSzPts val="2000"/>
            </a:pPr>
            <a:r>
              <a:rPr lang="es-ES" sz="2400" b="1" dirty="0">
                <a:solidFill>
                  <a:srgbClr val="002C5F"/>
                </a:solidFill>
                <a:latin typeface="Calibri"/>
                <a:ea typeface="Calibri"/>
                <a:cs typeface="Calibri"/>
              </a:rPr>
              <a:t>Necesitamos un enfoque coordinado para abordar las inequidades en salud que contribuyen a las disparidades en la exposición a las ACE, sobredosis y suicidio:</a:t>
            </a:r>
            <a:endParaRPr sz="1800" b="1" i="0" u="none" strike="noStrike" cap="none" dirty="0">
              <a:solidFill>
                <a:srgbClr val="002C5F"/>
              </a:solidFill>
              <a:latin typeface="Calibri"/>
              <a:ea typeface="Calibri"/>
              <a:cs typeface="Calibri"/>
              <a:sym typeface="Calibri"/>
            </a:endParaRPr>
          </a:p>
        </p:txBody>
      </p:sp>
      <p:sp>
        <p:nvSpPr>
          <p:cNvPr id="453" name="Google Shape;453;g23bc28e4487_0_6"/>
          <p:cNvSpPr txBox="1">
            <a:spLocks noGrp="1"/>
          </p:cNvSpPr>
          <p:nvPr>
            <p:ph type="title"/>
          </p:nvPr>
        </p:nvSpPr>
        <p:spPr>
          <a:xfrm>
            <a:off x="831850" y="1085135"/>
            <a:ext cx="10515600" cy="714600"/>
          </a:xfrm>
          <a:prstGeom prst="rect">
            <a:avLst/>
          </a:prstGeom>
          <a:noFill/>
          <a:ln>
            <a:noFill/>
          </a:ln>
        </p:spPr>
        <p:txBody>
          <a:bodyPr spcFirstLastPara="1" wrap="square" lIns="91425" tIns="45700" rIns="91425" bIns="45700" anchor="b" anchorCtr="0">
            <a:normAutofit fontScale="90000"/>
          </a:bodyPr>
          <a:lstStyle/>
          <a:p>
            <a:pPr lvl="0">
              <a:buSzPct val="100000"/>
            </a:pPr>
            <a:r>
              <a:rPr lang="es-ES" b="1" dirty="0"/>
              <a:t>Abordando la Crisis de Hoy y Previniendo la de Mañana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2"/>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¿Y </a:t>
            </a:r>
            <a:r>
              <a:rPr lang="en-US" dirty="0" err="1"/>
              <a:t>Ahora</a:t>
            </a:r>
            <a:r>
              <a:rPr lang="en-US" dirty="0"/>
              <a:t> </a:t>
            </a:r>
            <a:r>
              <a:rPr lang="en-US" dirty="0" err="1"/>
              <a:t>Qué</a:t>
            </a:r>
            <a:r>
              <a:rPr lang="en-US" dirty="0"/>
              <a:t>?</a:t>
            </a:r>
            <a:endParaRPr dirty="0"/>
          </a:p>
        </p:txBody>
      </p:sp>
      <p:sp>
        <p:nvSpPr>
          <p:cNvPr id="472" name="Google Shape;472;p22"/>
          <p:cNvSpPr txBox="1">
            <a:spLocks noGrp="1"/>
          </p:cNvSpPr>
          <p:nvPr>
            <p:ph type="body" idx="1"/>
          </p:nvPr>
        </p:nvSpPr>
        <p:spPr>
          <a:xfrm>
            <a:off x="831850" y="1679945"/>
            <a:ext cx="10515600" cy="21154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100000"/>
              <a:buNone/>
            </a:pPr>
            <a:r>
              <a:rPr lang="en-US" sz="2400" dirty="0"/>
              <a:t>Tú </a:t>
            </a:r>
            <a:r>
              <a:rPr lang="en-US" sz="2400" dirty="0" err="1"/>
              <a:t>tienes</a:t>
            </a:r>
            <a:r>
              <a:rPr lang="en-US" sz="2400" dirty="0"/>
              <a:t> </a:t>
            </a:r>
            <a:r>
              <a:rPr lang="en-US" sz="2400" dirty="0" err="1"/>
              <a:t>el</a:t>
            </a:r>
            <a:r>
              <a:rPr lang="en-US" sz="2400" dirty="0"/>
              <a:t> </a:t>
            </a:r>
            <a:r>
              <a:rPr lang="en-US" sz="2400" dirty="0" err="1"/>
              <a:t>poder</a:t>
            </a:r>
            <a:r>
              <a:rPr lang="en-US" sz="2400" dirty="0"/>
              <a:t> para </a:t>
            </a:r>
            <a:r>
              <a:rPr lang="en-US" sz="2400" dirty="0" err="1"/>
              <a:t>hacer</a:t>
            </a:r>
            <a:r>
              <a:rPr lang="en-US" sz="2400" dirty="0"/>
              <a:t> la </a:t>
            </a:r>
            <a:r>
              <a:rPr lang="en-US" sz="2400" dirty="0" err="1"/>
              <a:t>diferencia</a:t>
            </a:r>
            <a:r>
              <a:rPr lang="en-US" sz="2400" dirty="0"/>
              <a:t>.</a:t>
            </a:r>
            <a:endParaRPr lang="en-US" dirty="0"/>
          </a:p>
          <a:p>
            <a:pPr marL="457200" lvl="0" indent="-445769" algn="l" rtl="0">
              <a:lnSpc>
                <a:spcPct val="90000"/>
              </a:lnSpc>
              <a:spcBef>
                <a:spcPts val="1000"/>
              </a:spcBef>
              <a:spcAft>
                <a:spcPts val="0"/>
              </a:spcAft>
              <a:buClr>
                <a:srgbClr val="002C5F"/>
              </a:buClr>
              <a:buSzPct val="100000"/>
              <a:buFont typeface="Arial"/>
              <a:buChar char="•"/>
            </a:pPr>
            <a:r>
              <a:rPr lang="en-US" sz="2400" b="1" dirty="0" err="1"/>
              <a:t>Encuentra</a:t>
            </a:r>
            <a:r>
              <a:rPr lang="en-US" sz="2400" b="1" dirty="0"/>
              <a:t> las Palabras: </a:t>
            </a:r>
            <a:r>
              <a:rPr lang="en-US" sz="2400" dirty="0"/>
              <a:t>para </a:t>
            </a:r>
            <a:r>
              <a:rPr lang="en-US" sz="2400" dirty="0" err="1"/>
              <a:t>educar</a:t>
            </a:r>
            <a:r>
              <a:rPr lang="en-US" sz="2400" dirty="0"/>
              <a:t> a </a:t>
            </a:r>
            <a:r>
              <a:rPr lang="en-US" sz="2400" dirty="0" err="1"/>
              <a:t>otros</a:t>
            </a:r>
            <a:r>
              <a:rPr lang="en-US" sz="2400" dirty="0"/>
              <a:t> </a:t>
            </a:r>
            <a:r>
              <a:rPr lang="en-US" sz="2400" dirty="0" err="1"/>
              <a:t>sobre</a:t>
            </a:r>
            <a:r>
              <a:rPr lang="en-US" sz="2400" dirty="0"/>
              <a:t> la </a:t>
            </a:r>
            <a:r>
              <a:rPr lang="en-US" sz="2400" dirty="0" err="1"/>
              <a:t>intersección</a:t>
            </a:r>
            <a:r>
              <a:rPr lang="en-US" sz="2400" dirty="0"/>
              <a:t> de </a:t>
            </a:r>
            <a:r>
              <a:rPr lang="en-US" sz="2400" dirty="0" err="1"/>
              <a:t>estos</a:t>
            </a:r>
            <a:r>
              <a:rPr lang="en-US" sz="2400" dirty="0"/>
              <a:t> </a:t>
            </a:r>
            <a:r>
              <a:rPr lang="en-US" sz="2400" dirty="0" err="1"/>
              <a:t>desafíos</a:t>
            </a:r>
            <a:r>
              <a:rPr lang="en-US" sz="2400" dirty="0"/>
              <a:t> de </a:t>
            </a:r>
            <a:r>
              <a:rPr lang="en-US" sz="2400" dirty="0" err="1"/>
              <a:t>salud</a:t>
            </a:r>
            <a:r>
              <a:rPr lang="en-US" sz="2400" dirty="0"/>
              <a:t> </a:t>
            </a:r>
            <a:r>
              <a:rPr lang="en-US" sz="2400" dirty="0" err="1"/>
              <a:t>pública</a:t>
            </a:r>
            <a:r>
              <a:rPr lang="en-US" sz="2400" dirty="0"/>
              <a:t>. </a:t>
            </a:r>
            <a:endParaRPr lang="en-US" dirty="0"/>
          </a:p>
          <a:p>
            <a:pPr marL="457200" lvl="0" indent="-445769" algn="l" rtl="0">
              <a:lnSpc>
                <a:spcPct val="90000"/>
              </a:lnSpc>
              <a:spcBef>
                <a:spcPts val="1000"/>
              </a:spcBef>
              <a:spcAft>
                <a:spcPts val="0"/>
              </a:spcAft>
              <a:buClr>
                <a:srgbClr val="002C5F"/>
              </a:buClr>
              <a:buSzPct val="100000"/>
              <a:buFont typeface="Arial"/>
              <a:buChar char="•"/>
            </a:pPr>
            <a:r>
              <a:rPr lang="en-US" sz="2400" b="1" dirty="0"/>
              <a:t>Corre la Voz: </a:t>
            </a:r>
            <a:r>
              <a:rPr lang="en-US" sz="2400" dirty="0"/>
              <a:t>para </a:t>
            </a:r>
            <a:r>
              <a:rPr lang="en-US" sz="2400" dirty="0" err="1"/>
              <a:t>generar</a:t>
            </a:r>
            <a:r>
              <a:rPr lang="en-US" sz="2400" dirty="0"/>
              <a:t> </a:t>
            </a:r>
            <a:r>
              <a:rPr lang="en-US" sz="2400" dirty="0" err="1"/>
              <a:t>conciencia</a:t>
            </a:r>
            <a:r>
              <a:rPr lang="en-US" sz="2400" dirty="0"/>
              <a:t> </a:t>
            </a:r>
            <a:r>
              <a:rPr lang="en-US" sz="2400" dirty="0" err="1"/>
              <a:t>sobre</a:t>
            </a:r>
            <a:r>
              <a:rPr lang="en-US" sz="2400" dirty="0"/>
              <a:t> </a:t>
            </a:r>
            <a:r>
              <a:rPr lang="en-US" sz="2400" dirty="0" err="1"/>
              <a:t>estos</a:t>
            </a:r>
            <a:r>
              <a:rPr lang="en-US" sz="2400" dirty="0"/>
              <a:t> </a:t>
            </a:r>
            <a:r>
              <a:rPr lang="en-US" sz="2400" dirty="0" err="1"/>
              <a:t>desafíos</a:t>
            </a:r>
            <a:r>
              <a:rPr lang="en-US" sz="2400" dirty="0"/>
              <a:t> de </a:t>
            </a:r>
            <a:r>
              <a:rPr lang="en-US" sz="2400" dirty="0" err="1"/>
              <a:t>salud</a:t>
            </a:r>
            <a:r>
              <a:rPr lang="en-US" sz="2400" dirty="0"/>
              <a:t> </a:t>
            </a:r>
            <a:r>
              <a:rPr lang="en-US" sz="2400" dirty="0" err="1"/>
              <a:t>interrelacionados</a:t>
            </a:r>
            <a:r>
              <a:rPr lang="en-US" sz="2400" dirty="0"/>
              <a:t>.</a:t>
            </a:r>
            <a:endParaRPr lang="en-US" dirty="0"/>
          </a:p>
        </p:txBody>
      </p:sp>
      <p:sp>
        <p:nvSpPr>
          <p:cNvPr id="473" name="Google Shape;473;p22"/>
          <p:cNvSpPr/>
          <p:nvPr/>
        </p:nvSpPr>
        <p:spPr>
          <a:xfrm>
            <a:off x="2312894" y="3917297"/>
            <a:ext cx="802063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2C5F"/>
                </a:solidFill>
                <a:latin typeface="Calibri"/>
                <a:ea typeface="Calibri"/>
                <a:cs typeface="Calibri"/>
                <a:sym typeface="Calibri"/>
              </a:rPr>
              <a:t>Visita </a:t>
            </a:r>
            <a:r>
              <a:rPr lang="en-US" sz="2400" b="0" i="0" u="sng" strike="noStrike" cap="none" dirty="0">
                <a:solidFill>
                  <a:schemeClr val="dk1"/>
                </a:solidFill>
                <a:latin typeface="Calibri"/>
                <a:ea typeface="Calibri"/>
                <a:cs typeface="Calibri"/>
                <a:sym typeface="Calibri"/>
                <a:hlinkClick r:id="rId3"/>
              </a:rPr>
              <a:t>UrgentRelatedPreventable.org</a:t>
            </a:r>
            <a:r>
              <a:rPr lang="en-US" sz="2400" b="0" i="0" u="none" strike="noStrike" cap="none" dirty="0">
                <a:solidFill>
                  <a:schemeClr val="dk1"/>
                </a:solidFill>
                <a:latin typeface="Calibri"/>
                <a:ea typeface="Calibri"/>
                <a:cs typeface="Calibri"/>
                <a:sym typeface="Calibri"/>
                <a:hlinkClick r:id="rId3"/>
              </a:rPr>
              <a:t> </a:t>
            </a:r>
            <a:r>
              <a:rPr lang="en-US" sz="2400" b="1" dirty="0">
                <a:solidFill>
                  <a:srgbClr val="002C5F"/>
                </a:solidFill>
                <a:latin typeface="Calibri"/>
                <a:ea typeface="Calibri"/>
                <a:cs typeface="Calibri"/>
                <a:sym typeface="Calibri"/>
              </a:rPr>
              <a:t>para </a:t>
            </a:r>
            <a:r>
              <a:rPr lang="en-US" sz="2400" b="1" i="0" u="none" strike="noStrike" cap="none" dirty="0" err="1">
                <a:solidFill>
                  <a:srgbClr val="002C5F"/>
                </a:solidFill>
                <a:latin typeface="Calibri"/>
                <a:ea typeface="Calibri"/>
                <a:cs typeface="Calibri"/>
                <a:sym typeface="Calibri"/>
              </a:rPr>
              <a:t>aprender</a:t>
            </a:r>
            <a:r>
              <a:rPr lang="en-US" sz="2400" b="1" i="0" u="none" strike="noStrike" cap="none" dirty="0">
                <a:solidFill>
                  <a:srgbClr val="002C5F"/>
                </a:solidFill>
                <a:latin typeface="Calibri"/>
                <a:ea typeface="Calibri"/>
                <a:cs typeface="Calibri"/>
                <a:sym typeface="Calibri"/>
              </a:rPr>
              <a:t> </a:t>
            </a:r>
            <a:r>
              <a:rPr lang="en-US" sz="2400" b="1" i="0" u="none" strike="noStrike" cap="none" dirty="0" err="1">
                <a:solidFill>
                  <a:srgbClr val="002C5F"/>
                </a:solidFill>
                <a:latin typeface="Calibri"/>
                <a:ea typeface="Calibri"/>
                <a:cs typeface="Calibri"/>
                <a:sym typeface="Calibri"/>
              </a:rPr>
              <a:t>más</a:t>
            </a:r>
            <a:r>
              <a:rPr lang="en-US" sz="2400" b="1" i="0" u="none" strike="noStrike" cap="none" dirty="0">
                <a:solidFill>
                  <a:srgbClr val="002C5F"/>
                </a:solidFill>
                <a:latin typeface="Calibri"/>
                <a:ea typeface="Calibri"/>
                <a:cs typeface="Calibri"/>
                <a:sym typeface="Calibri"/>
              </a:rPr>
              <a:t>.</a:t>
            </a:r>
            <a:endParaRPr lang="en-US" sz="1400" u="none" strike="noStrike" cap="none" dirty="0">
              <a:solidFill>
                <a:srgbClr val="000000"/>
              </a:solidFill>
              <a:latin typeface="Calibri" panose="020F0502020204030204" pitchFamily="34" charset="0"/>
              <a:cs typeface="Calibri" panose="020F0502020204030204" pitchFamily="34" charset="0"/>
              <a:sym typeface="Arial"/>
            </a:endParaRPr>
          </a:p>
        </p:txBody>
      </p:sp>
      <p:grpSp>
        <p:nvGrpSpPr>
          <p:cNvPr id="2" name="Group 1" descr="APHA and CDC logos">
            <a:extLst>
              <a:ext uri="{FF2B5EF4-FFF2-40B4-BE49-F238E27FC236}">
                <a16:creationId xmlns:a16="http://schemas.microsoft.com/office/drawing/2014/main" id="{CBFCA182-9B30-779B-F060-760792172FE3}"/>
              </a:ext>
            </a:extLst>
          </p:cNvPr>
          <p:cNvGrpSpPr/>
          <p:nvPr/>
        </p:nvGrpSpPr>
        <p:grpSpPr>
          <a:xfrm>
            <a:off x="4515465" y="5853182"/>
            <a:ext cx="3053727" cy="880694"/>
            <a:chOff x="4238778" y="5853182"/>
            <a:chExt cx="3053727" cy="880694"/>
          </a:xfrm>
        </p:grpSpPr>
        <p:pic>
          <p:nvPicPr>
            <p:cNvPr id="5" name="Google Shape;475;p22" descr="The American Public Health Association logo next to the Centers for Disease Control and Prevention logo. ">
              <a:extLst>
                <a:ext uri="{FF2B5EF4-FFF2-40B4-BE49-F238E27FC236}">
                  <a16:creationId xmlns:a16="http://schemas.microsoft.com/office/drawing/2014/main" id="{3B1D402E-4FED-7FB1-62EF-E2A9A00DD470}"/>
                </a:ext>
              </a:extLst>
            </p:cNvPr>
            <p:cNvPicPr preferRelativeResize="0"/>
            <p:nvPr/>
          </p:nvPicPr>
          <p:blipFill rotWithShape="1">
            <a:blip r:embed="rId4">
              <a:alphaModFix/>
            </a:blip>
            <a:srcRect/>
            <a:stretch/>
          </p:blipFill>
          <p:spPr>
            <a:xfrm>
              <a:off x="4238778" y="5969043"/>
              <a:ext cx="1652270" cy="666462"/>
            </a:xfrm>
            <a:prstGeom prst="rect">
              <a:avLst/>
            </a:prstGeom>
            <a:noFill/>
            <a:ln>
              <a:noFill/>
            </a:ln>
          </p:spPr>
        </p:pic>
        <p:pic>
          <p:nvPicPr>
            <p:cNvPr id="6" name="Picture 5">
              <a:extLst>
                <a:ext uri="{FF2B5EF4-FFF2-40B4-BE49-F238E27FC236}">
                  <a16:creationId xmlns:a16="http://schemas.microsoft.com/office/drawing/2014/main" id="{D86C140B-3B7E-E5DF-9D85-D35ACF6978E4}"/>
                </a:ext>
              </a:extLst>
            </p:cNvPr>
            <p:cNvPicPr>
              <a:picLocks noChangeAspect="1"/>
            </p:cNvPicPr>
            <p:nvPr/>
          </p:nvPicPr>
          <p:blipFill>
            <a:blip r:embed="rId5"/>
            <a:srcRect/>
            <a:stretch/>
          </p:blipFill>
          <p:spPr>
            <a:xfrm>
              <a:off x="6186106" y="5853182"/>
              <a:ext cx="1106399" cy="88069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g23bc28e4487_0_26"/>
          <p:cNvSpPr txBox="1">
            <a:spLocks noGrp="1"/>
          </p:cNvSpPr>
          <p:nvPr>
            <p:ph type="title"/>
          </p:nvPr>
        </p:nvSpPr>
        <p:spPr>
          <a:xfrm>
            <a:off x="831850" y="724192"/>
            <a:ext cx="8779510" cy="5079300"/>
          </a:xfrm>
          <a:prstGeom prst="rect">
            <a:avLst/>
          </a:prstGeom>
          <a:noFill/>
          <a:ln>
            <a:noFill/>
          </a:ln>
        </p:spPr>
        <p:txBody>
          <a:bodyPr spcFirstLastPara="1" wrap="square" lIns="91425" tIns="45700" rIns="91425" bIns="45700" anchor="b" anchorCtr="0">
            <a:normAutofit fontScale="90000"/>
          </a:bodyPr>
          <a:lstStyle/>
          <a:p>
            <a:pPr lvl="0">
              <a:buClr>
                <a:schemeClr val="lt1"/>
              </a:buClr>
              <a:buSzPct val="100000"/>
            </a:pPr>
            <a:r>
              <a:rPr lang="es-ES" b="1" dirty="0">
                <a:solidFill>
                  <a:schemeClr val="bg1"/>
                </a:solidFill>
              </a:rPr>
              <a:t>Aunque estos desafíos nos afectan a todos, </a:t>
            </a:r>
            <a:r>
              <a:rPr lang="es-ES" b="1" dirty="0">
                <a:solidFill>
                  <a:srgbClr val="F1AB00"/>
                </a:solidFill>
              </a:rPr>
              <a:t>algunas comunidades se ven más afectadas </a:t>
            </a:r>
            <a:r>
              <a:rPr lang="es-ES" b="1" dirty="0">
                <a:solidFill>
                  <a:schemeClr val="bg1"/>
                </a:solidFill>
              </a:rPr>
              <a:t>que otras.</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3bc28e4487_0_33"/>
          <p:cNvSpPr txBox="1">
            <a:spLocks noGrp="1"/>
          </p:cNvSpPr>
          <p:nvPr>
            <p:ph type="title"/>
          </p:nvPr>
        </p:nvSpPr>
        <p:spPr>
          <a:xfrm>
            <a:off x="831850" y="1139400"/>
            <a:ext cx="5448900" cy="4579200"/>
          </a:xfrm>
          <a:prstGeom prst="rect">
            <a:avLst/>
          </a:prstGeom>
          <a:noFill/>
          <a:ln>
            <a:noFill/>
          </a:ln>
          <a:effectLst/>
        </p:spPr>
        <p:txBody>
          <a:bodyPr spcFirstLastPara="1" wrap="square" lIns="91425" tIns="45700" rIns="91425" bIns="45700" anchor="ctr" anchorCtr="0">
            <a:normAutofit/>
          </a:bodyPr>
          <a:lstStyle/>
          <a:p>
            <a:pPr lvl="0">
              <a:lnSpc>
                <a:spcPct val="100000"/>
              </a:lnSpc>
              <a:buSzPts val="4500"/>
            </a:pPr>
            <a:r>
              <a:rPr lang="es-ES" b="1" dirty="0"/>
              <a:t>Las ACE, la sobredosis y el suicidio son desafíos </a:t>
            </a:r>
            <a:r>
              <a:rPr lang="es-ES" sz="4600" dirty="0">
                <a:ln>
                  <a:solidFill>
                    <a:srgbClr val="002B5F"/>
                  </a:solidFill>
                </a:ln>
                <a:solidFill>
                  <a:schemeClr val="bg1"/>
                </a:solidFill>
              </a:rPr>
              <a:t>urgentes</a:t>
            </a:r>
            <a:r>
              <a:rPr lang="es-ES" b="1" dirty="0"/>
              <a:t> de salud pública. </a:t>
            </a:r>
            <a:endParaRPr lang="en-US" dirty="0"/>
          </a:p>
        </p:txBody>
      </p:sp>
      <p:pic>
        <p:nvPicPr>
          <p:cNvPr id="188" name="Google Shape;188;g23bc28e4487_0_33" descr="A venn diagram showing how ACEs, Oversode and Suicide are related. "/>
          <p:cNvPicPr preferRelativeResize="0"/>
          <p:nvPr/>
        </p:nvPicPr>
        <p:blipFill rotWithShape="1">
          <a:blip r:embed="rId3">
            <a:alphaModFix/>
          </a:blip>
          <a:srcRect/>
          <a:stretch/>
        </p:blipFill>
        <p:spPr>
          <a:xfrm>
            <a:off x="7007292" y="1653505"/>
            <a:ext cx="4352860" cy="43528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7" name="Google Shape;197;g2610cdb19ab_0_0"/>
          <p:cNvSpPr txBox="1">
            <a:spLocks noGrp="1"/>
          </p:cNvSpPr>
          <p:nvPr>
            <p:ph type="title"/>
          </p:nvPr>
        </p:nvSpPr>
        <p:spPr>
          <a:xfrm>
            <a:off x="560935" y="710272"/>
            <a:ext cx="11203320" cy="714600"/>
          </a:xfrm>
          <a:prstGeom prst="rect">
            <a:avLst/>
          </a:prstGeom>
          <a:noFill/>
          <a:ln>
            <a:noFill/>
          </a:ln>
        </p:spPr>
        <p:txBody>
          <a:bodyPr spcFirstLastPara="1" wrap="square" lIns="91425" tIns="45700" rIns="91425" bIns="45700" anchor="b" anchorCtr="0">
            <a:normAutofit fontScale="90000"/>
          </a:bodyPr>
          <a:lstStyle/>
          <a:p>
            <a:pPr lvl="0"/>
            <a:r>
              <a:rPr lang="en-US" b="1" dirty="0" err="1"/>
              <a:t>Amenaza</a:t>
            </a:r>
            <a:r>
              <a:rPr lang="en-US" b="1" dirty="0"/>
              <a:t> </a:t>
            </a:r>
            <a:r>
              <a:rPr lang="en-US" b="1" dirty="0" err="1"/>
              <a:t>urgente</a:t>
            </a:r>
            <a:r>
              <a:rPr lang="en-US" b="1" dirty="0"/>
              <a:t> de </a:t>
            </a:r>
            <a:r>
              <a:rPr lang="en-US" b="1" dirty="0" err="1"/>
              <a:t>salud</a:t>
            </a:r>
            <a:r>
              <a:rPr lang="en-US" b="1" dirty="0"/>
              <a:t> </a:t>
            </a:r>
            <a:r>
              <a:rPr lang="en-US" b="1" dirty="0" err="1"/>
              <a:t>pública</a:t>
            </a:r>
            <a:endParaRPr dirty="0"/>
          </a:p>
        </p:txBody>
      </p:sp>
      <p:sp>
        <p:nvSpPr>
          <p:cNvPr id="198" name="Google Shape;198;g2610cdb19ab_0_0"/>
          <p:cNvSpPr txBox="1"/>
          <p:nvPr/>
        </p:nvSpPr>
        <p:spPr>
          <a:xfrm>
            <a:off x="1106501" y="1960588"/>
            <a:ext cx="10258185" cy="3910500"/>
          </a:xfrm>
          <a:prstGeom prst="rect">
            <a:avLst/>
          </a:prstGeom>
          <a:noFill/>
          <a:ln>
            <a:noFill/>
          </a:ln>
        </p:spPr>
        <p:txBody>
          <a:bodyPr spcFirstLastPara="1" wrap="square" lIns="91425" tIns="45700" rIns="91425" bIns="45700" anchor="t" anchorCtr="0">
            <a:noAutofit/>
          </a:bodyPr>
          <a:lstStyle/>
          <a:p>
            <a:pPr lvl="0" algn="ctr">
              <a:lnSpc>
                <a:spcPct val="90000"/>
              </a:lnSpc>
              <a:buClr>
                <a:srgbClr val="002C5F"/>
              </a:buClr>
              <a:buSzPts val="2000"/>
            </a:pPr>
            <a:r>
              <a:rPr lang="es-ES" sz="2800" dirty="0">
                <a:solidFill>
                  <a:srgbClr val="002B5F"/>
                </a:solidFill>
                <a:latin typeface="Calibri"/>
                <a:ea typeface="Calibri"/>
                <a:cs typeface="Calibri"/>
              </a:rPr>
              <a:t>La exposición a la adversidad y el trauma antes de los 18 años, así como la sobredosis y el suicidio, contribuyen a </a:t>
            </a:r>
            <a:r>
              <a:rPr lang="es-ES" sz="2800" b="1" dirty="0">
                <a:solidFill>
                  <a:srgbClr val="002B5F"/>
                </a:solidFill>
                <a:latin typeface="Calibri"/>
                <a:ea typeface="Calibri"/>
                <a:cs typeface="Calibri"/>
              </a:rPr>
              <a:t>acortar la esperanza de vida, aumentar los costos de atención médica, perder productividad económica </a:t>
            </a:r>
            <a:r>
              <a:rPr lang="es-ES" sz="2800" dirty="0">
                <a:solidFill>
                  <a:srgbClr val="002B5F"/>
                </a:solidFill>
                <a:latin typeface="Calibri"/>
                <a:ea typeface="Calibri"/>
                <a:cs typeface="Calibri"/>
              </a:rPr>
              <a:t>y </a:t>
            </a:r>
            <a:r>
              <a:rPr lang="es-ES" sz="2800" b="1" dirty="0">
                <a:solidFill>
                  <a:srgbClr val="002B5F"/>
                </a:solidFill>
                <a:latin typeface="Calibri"/>
                <a:ea typeface="Calibri"/>
                <a:cs typeface="Calibri"/>
              </a:rPr>
              <a:t>generar presión sobre nuestro sistema de servicios sociales</a:t>
            </a:r>
            <a:r>
              <a:rPr lang="es-ES" sz="2800" dirty="0">
                <a:solidFill>
                  <a:srgbClr val="002B5F"/>
                </a:solidFill>
                <a:latin typeface="Calibri"/>
                <a:ea typeface="Calibri"/>
                <a:cs typeface="Calibri"/>
              </a:rPr>
              <a:t>, lo cual nos afecta a todos.</a:t>
            </a:r>
            <a:br>
              <a:rPr lang="es-ES" sz="2800" dirty="0">
                <a:solidFill>
                  <a:srgbClr val="002B5F"/>
                </a:solidFill>
                <a:latin typeface="Calibri"/>
                <a:ea typeface="Calibri"/>
                <a:cs typeface="Calibri"/>
              </a:rPr>
            </a:br>
            <a:br>
              <a:rPr lang="es-ES" sz="2800" dirty="0">
                <a:solidFill>
                  <a:srgbClr val="002B5F"/>
                </a:solidFill>
                <a:latin typeface="Calibri"/>
                <a:ea typeface="Calibri"/>
                <a:cs typeface="Calibri"/>
              </a:rPr>
            </a:br>
            <a:r>
              <a:rPr lang="es-ES" sz="2800" dirty="0">
                <a:solidFill>
                  <a:srgbClr val="002B5F"/>
                </a:solidFill>
                <a:latin typeface="Calibri"/>
                <a:ea typeface="Calibri"/>
                <a:cs typeface="Calibri"/>
              </a:rPr>
              <a:t>Esta urgencia se ve intensificada por el trauma transmitido de una generación a otra y por la falta de inversión pública en algunas comunidades. Esto empeora los desafíos de salud existentes y dificulta el acceso a recursos preventivos o que salvan vidas.</a:t>
            </a:r>
            <a:r>
              <a:rPr lang="en-US" sz="2800" dirty="0">
                <a:solidFill>
                  <a:srgbClr val="002B5F"/>
                </a:solidFill>
                <a:latin typeface="Calibri"/>
                <a:ea typeface="Calibri"/>
                <a:cs typeface="Calibri"/>
                <a:sym typeface="Calibri"/>
              </a:rPr>
              <a:t> </a:t>
            </a:r>
            <a:endParaRPr lang="en-US" sz="2800" b="0" i="0" u="none" strike="noStrike" cap="none" dirty="0">
              <a:solidFill>
                <a:srgbClr val="002B5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5" name="Google Shape;205;p3" descr="An icon representing Adverse Childhood Experiences"/>
          <p:cNvPicPr preferRelativeResize="0"/>
          <p:nvPr/>
        </p:nvPicPr>
        <p:blipFill rotWithShape="1">
          <a:blip r:embed="rId3">
            <a:alphaModFix/>
          </a:blip>
          <a:srcRect/>
          <a:stretch/>
        </p:blipFill>
        <p:spPr>
          <a:xfrm>
            <a:off x="1164772" y="1678594"/>
            <a:ext cx="4245429" cy="4245429"/>
          </a:xfrm>
          <a:prstGeom prst="rect">
            <a:avLst/>
          </a:prstGeom>
          <a:noFill/>
          <a:ln>
            <a:noFill/>
          </a:ln>
        </p:spPr>
      </p:pic>
      <p:sp>
        <p:nvSpPr>
          <p:cNvPr id="203" name="Google Shape;203;p3"/>
          <p:cNvSpPr txBox="1"/>
          <p:nvPr/>
        </p:nvSpPr>
        <p:spPr>
          <a:xfrm>
            <a:off x="5825700" y="1941875"/>
            <a:ext cx="5051100" cy="4612606"/>
          </a:xfrm>
          <a:prstGeom prst="rect">
            <a:avLst/>
          </a:prstGeom>
          <a:noFill/>
          <a:ln>
            <a:noFill/>
          </a:ln>
        </p:spPr>
        <p:txBody>
          <a:bodyPr spcFirstLastPara="1" wrap="square" lIns="91425" tIns="45700" rIns="91425" bIns="45700" anchor="t" anchorCtr="0">
            <a:normAutofit/>
          </a:bodyPr>
          <a:lstStyle/>
          <a:p>
            <a:pPr marL="457200" lvl="0" indent="-457200">
              <a:lnSpc>
                <a:spcPct val="90000"/>
              </a:lnSpc>
              <a:spcBef>
                <a:spcPts val="1000"/>
              </a:spcBef>
              <a:buClr>
                <a:srgbClr val="002C5F"/>
              </a:buClr>
              <a:buSzPts val="2400"/>
              <a:buFont typeface="Calibri"/>
              <a:buChar char="•"/>
            </a:pPr>
            <a:r>
              <a:rPr lang="es-ES" sz="2400"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Las experiencias adversas en la infancia (ACE) son eventos potencialmente traumáticos que ocurren durante la infancia.</a:t>
            </a:r>
          </a:p>
          <a:p>
            <a:pPr marL="457200" lvl="0" indent="-457200">
              <a:lnSpc>
                <a:spcPct val="90000"/>
              </a:lnSpc>
              <a:spcBef>
                <a:spcPts val="1000"/>
              </a:spcBef>
              <a:buClr>
                <a:srgbClr val="002C5F"/>
              </a:buClr>
              <a:buSzPts val="2400"/>
              <a:buFont typeface="Calibri"/>
              <a:buChar char="•"/>
            </a:pPr>
            <a:r>
              <a:rPr lang="es-ES" sz="2400"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Las ACE pueden incluir negligencia, experimentar o presenciar violencia, y tener un familiar que intente suicidarse o fallezca por suicidio.</a:t>
            </a:r>
          </a:p>
          <a:p>
            <a:pPr marL="457200" lvl="0" indent="-457200">
              <a:lnSpc>
                <a:spcPct val="90000"/>
              </a:lnSpc>
              <a:spcBef>
                <a:spcPts val="1000"/>
              </a:spcBef>
              <a:buClr>
                <a:srgbClr val="002C5F"/>
              </a:buClr>
              <a:buSzPts val="2400"/>
              <a:buFont typeface="Calibri"/>
              <a:buChar char="•"/>
            </a:pPr>
            <a:r>
              <a:rPr lang="es-ES" sz="2400" dirty="0">
                <a:solidFill>
                  <a:srgbClr val="002C5F"/>
                </a:solidFill>
                <a:latin typeface="Calibri"/>
                <a:ea typeface="Calibri"/>
                <a:cs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Los niños de diferentes razas y etnias no experimentan las ACE de manera equitativa.</a:t>
            </a:r>
          </a:p>
        </p:txBody>
      </p:sp>
      <p:sp>
        <p:nvSpPr>
          <p:cNvPr id="204" name="Google Shape;204;p3"/>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Comprendiendo</a:t>
            </a:r>
            <a:r>
              <a:rPr lang="en-US" dirty="0"/>
              <a:t> las ACE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9" name="Google Shape;219;g23bc28e4487_0_45"/>
          <p:cNvSpPr txBox="1"/>
          <p:nvPr/>
        </p:nvSpPr>
        <p:spPr>
          <a:xfrm>
            <a:off x="9489900" y="4791749"/>
            <a:ext cx="2590800" cy="930203"/>
          </a:xfrm>
          <a:prstGeom prst="rect">
            <a:avLst/>
          </a:prstGeom>
          <a:noFill/>
          <a:ln>
            <a:noFill/>
          </a:ln>
        </p:spPr>
        <p:txBody>
          <a:bodyPr spcFirstLastPara="1" wrap="square" lIns="91425" tIns="45700" rIns="91425" bIns="45700" anchor="t" anchorCtr="0">
            <a:normAutofit fontScale="85000" lnSpcReduction="10000"/>
          </a:bodyPr>
          <a:lstStyle/>
          <a:p>
            <a:pPr lvl="0" algn="ctr">
              <a:lnSpc>
                <a:spcPct val="90000"/>
              </a:lnSpc>
              <a:buClr>
                <a:srgbClr val="002C5F"/>
              </a:buClr>
              <a:buSzPts val="2000"/>
            </a:pPr>
            <a:r>
              <a:rPr lang="es-ES" sz="2000" dirty="0">
                <a:solidFill>
                  <a:srgbClr val="002C5F"/>
                </a:solidFill>
                <a:latin typeface="Calibri"/>
                <a:ea typeface="Calibri"/>
                <a:cs typeface="Calibri"/>
              </a:rPr>
              <a:t>Los ACE están relacionados con al menos 7 de las principales causas de muerte.</a:t>
            </a:r>
            <a:endParaRPr lang="en-US" sz="2000" dirty="0">
              <a:solidFill>
                <a:srgbClr val="002C5F"/>
              </a:solidFill>
              <a:latin typeface="Calibri"/>
              <a:ea typeface="Calibri"/>
              <a:cs typeface="Calibri"/>
            </a:endParaRPr>
          </a:p>
        </p:txBody>
      </p:sp>
      <p:pic>
        <p:nvPicPr>
          <p:cNvPr id="218" name="Google Shape;218;g23bc28e4487_0_45"/>
          <p:cNvPicPr preferRelativeResize="0"/>
          <p:nvPr/>
        </p:nvPicPr>
        <p:blipFill>
          <a:blip r:embed="rId3"/>
          <a:srcRect/>
          <a:stretch/>
        </p:blipFill>
        <p:spPr>
          <a:xfrm>
            <a:off x="9572509" y="2173672"/>
            <a:ext cx="2215523" cy="2159530"/>
          </a:xfrm>
          <a:prstGeom prst="rect">
            <a:avLst/>
          </a:prstGeom>
          <a:noFill/>
          <a:ln>
            <a:noFill/>
          </a:ln>
        </p:spPr>
      </p:pic>
      <p:cxnSp>
        <p:nvCxnSpPr>
          <p:cNvPr id="220" name="Google Shape;220;g23bc28e4487_0_45">
            <a:extLst>
              <a:ext uri="{C183D7F6-B498-43B3-948B-1728B52AA6E4}">
                <adec:decorative xmlns:adec="http://schemas.microsoft.com/office/drawing/2017/decorative" val="1"/>
              </a:ext>
            </a:extLst>
          </p:cNvPr>
          <p:cNvCxnSpPr/>
          <p:nvPr/>
        </p:nvCxnSpPr>
        <p:spPr>
          <a:xfrm>
            <a:off x="9126136" y="1902747"/>
            <a:ext cx="0" cy="4399500"/>
          </a:xfrm>
          <a:prstGeom prst="straightConnector1">
            <a:avLst/>
          </a:prstGeom>
          <a:noFill/>
          <a:ln w="38100" cap="flat" cmpd="sng">
            <a:solidFill>
              <a:srgbClr val="54BDB5"/>
            </a:solidFill>
            <a:prstDash val="solid"/>
            <a:miter lim="800000"/>
            <a:headEnd type="none" w="sm" len="sm"/>
            <a:tailEnd type="none" w="sm" len="sm"/>
          </a:ln>
        </p:spPr>
      </p:cxnSp>
      <p:sp>
        <p:nvSpPr>
          <p:cNvPr id="216" name="Google Shape;216;g23bc28e4487_0_45"/>
          <p:cNvSpPr txBox="1"/>
          <p:nvPr/>
        </p:nvSpPr>
        <p:spPr>
          <a:xfrm>
            <a:off x="6303875" y="4668875"/>
            <a:ext cx="2794500" cy="1094700"/>
          </a:xfrm>
          <a:prstGeom prst="rect">
            <a:avLst/>
          </a:prstGeom>
          <a:noFill/>
          <a:ln>
            <a:noFill/>
          </a:ln>
        </p:spPr>
        <p:txBody>
          <a:bodyPr spcFirstLastPara="1" wrap="square" lIns="91425" tIns="45700" rIns="91425" bIns="45700" anchor="t" anchorCtr="0">
            <a:normAutofit/>
          </a:bodyPr>
          <a:lstStyle/>
          <a:p>
            <a:pPr lvl="0" algn="ctr">
              <a:lnSpc>
                <a:spcPct val="90000"/>
              </a:lnSpc>
              <a:buClr>
                <a:srgbClr val="002C5F"/>
              </a:buClr>
              <a:buSzPts val="2000"/>
            </a:pPr>
            <a:r>
              <a:rPr lang="es-ES" sz="2000" dirty="0">
                <a:solidFill>
                  <a:srgbClr val="002C5F"/>
                </a:solidFill>
                <a:latin typeface="Calibri"/>
                <a:ea typeface="Calibri"/>
                <a:cs typeface="Calibri"/>
              </a:rPr>
              <a:t>1 de cada 6 adultos ha experimentado cuatro o más tipos de ACE.</a:t>
            </a:r>
            <a:endParaRPr lang="en-US" sz="2000" dirty="0">
              <a:solidFill>
                <a:srgbClr val="002C5F"/>
              </a:solidFill>
              <a:latin typeface="Calibri"/>
              <a:ea typeface="Calibri"/>
              <a:cs typeface="Calibri"/>
              <a:sym typeface="Calibri"/>
            </a:endParaRPr>
          </a:p>
        </p:txBody>
      </p:sp>
      <p:pic>
        <p:nvPicPr>
          <p:cNvPr id="215" name="Google Shape;215;g23bc28e4487_0_45" descr="A graphic of six silhouettes with one person filled in to indicate that 1 in 6 adults have four or more types of ACEs."/>
          <p:cNvPicPr preferRelativeResize="0"/>
          <p:nvPr/>
        </p:nvPicPr>
        <p:blipFill>
          <a:blip r:embed="rId4"/>
          <a:srcRect/>
          <a:stretch/>
        </p:blipFill>
        <p:spPr>
          <a:xfrm>
            <a:off x="6388002" y="2409689"/>
            <a:ext cx="2765484" cy="1843656"/>
          </a:xfrm>
          <a:prstGeom prst="rect">
            <a:avLst/>
          </a:prstGeom>
          <a:noFill/>
          <a:ln>
            <a:noFill/>
          </a:ln>
        </p:spPr>
      </p:pic>
      <p:cxnSp>
        <p:nvCxnSpPr>
          <p:cNvPr id="217" name="Google Shape;217;g23bc28e4487_0_45">
            <a:extLst>
              <a:ext uri="{C183D7F6-B498-43B3-948B-1728B52AA6E4}">
                <adec:decorative xmlns:adec="http://schemas.microsoft.com/office/drawing/2017/decorative" val="1"/>
              </a:ext>
            </a:extLst>
          </p:cNvPr>
          <p:cNvCxnSpPr/>
          <p:nvPr/>
        </p:nvCxnSpPr>
        <p:spPr>
          <a:xfrm>
            <a:off x="6401858" y="1902747"/>
            <a:ext cx="0" cy="4399500"/>
          </a:xfrm>
          <a:prstGeom prst="straightConnector1">
            <a:avLst/>
          </a:prstGeom>
          <a:noFill/>
          <a:ln w="38100" cap="flat" cmpd="sng">
            <a:solidFill>
              <a:srgbClr val="54BDB5"/>
            </a:solidFill>
            <a:prstDash val="solid"/>
            <a:miter lim="800000"/>
            <a:headEnd type="none" w="sm" len="sm"/>
            <a:tailEnd type="none" w="sm" len="sm"/>
          </a:ln>
        </p:spPr>
      </p:cxnSp>
      <p:sp>
        <p:nvSpPr>
          <p:cNvPr id="213" name="Google Shape;213;g23bc28e4487_0_45"/>
          <p:cNvSpPr txBox="1"/>
          <p:nvPr/>
        </p:nvSpPr>
        <p:spPr>
          <a:xfrm>
            <a:off x="3629268" y="4633617"/>
            <a:ext cx="2722800" cy="1129958"/>
          </a:xfrm>
          <a:prstGeom prst="rect">
            <a:avLst/>
          </a:prstGeom>
          <a:noFill/>
          <a:ln>
            <a:noFill/>
          </a:ln>
        </p:spPr>
        <p:txBody>
          <a:bodyPr spcFirstLastPara="1" wrap="square" lIns="91425" tIns="45700" rIns="91425" bIns="45700" anchor="t" anchorCtr="0">
            <a:normAutofit/>
          </a:bodyPr>
          <a:lstStyle/>
          <a:p>
            <a:pPr lvl="0" algn="ctr">
              <a:lnSpc>
                <a:spcPct val="90000"/>
              </a:lnSpc>
              <a:buClr>
                <a:srgbClr val="002C5F"/>
              </a:buClr>
              <a:buSzPts val="2000"/>
            </a:pPr>
            <a:r>
              <a:rPr lang="es-ES" sz="2000" dirty="0">
                <a:solidFill>
                  <a:srgbClr val="002C5F"/>
                </a:solidFill>
                <a:latin typeface="Calibri"/>
                <a:ea typeface="Calibri"/>
                <a:cs typeface="Calibri"/>
              </a:rPr>
              <a:t>El 64% de los adultos ha experimentado al menos un ACE.</a:t>
            </a:r>
            <a:endParaRPr sz="2000" dirty="0">
              <a:solidFill>
                <a:srgbClr val="002C5F"/>
              </a:solidFill>
              <a:latin typeface="Calibri"/>
              <a:ea typeface="Calibri"/>
              <a:cs typeface="Calibri"/>
              <a:sym typeface="Calibri"/>
            </a:endParaRPr>
          </a:p>
        </p:txBody>
      </p:sp>
      <p:pic>
        <p:nvPicPr>
          <p:cNvPr id="4" name="Picture 3" descr="A blue and white pie chart that shoes &quot;64%&quot;">
            <a:extLst>
              <a:ext uri="{FF2B5EF4-FFF2-40B4-BE49-F238E27FC236}">
                <a16:creationId xmlns:a16="http://schemas.microsoft.com/office/drawing/2014/main" id="{81113AC0-F14A-7BB9-5B1F-A92E95215D04}"/>
              </a:ext>
            </a:extLst>
          </p:cNvPr>
          <p:cNvPicPr>
            <a:picLocks noChangeAspect="1"/>
          </p:cNvPicPr>
          <p:nvPr/>
        </p:nvPicPr>
        <p:blipFill>
          <a:blip r:embed="rId5"/>
          <a:stretch>
            <a:fillRect/>
          </a:stretch>
        </p:blipFill>
        <p:spPr>
          <a:xfrm>
            <a:off x="3748491" y="2093617"/>
            <a:ext cx="2347509" cy="2347509"/>
          </a:xfrm>
          <a:prstGeom prst="rect">
            <a:avLst/>
          </a:prstGeom>
        </p:spPr>
      </p:pic>
      <p:cxnSp>
        <p:nvCxnSpPr>
          <p:cNvPr id="214" name="Google Shape;214;g23bc28e4487_0_45">
            <a:extLst>
              <a:ext uri="{C183D7F6-B498-43B3-948B-1728B52AA6E4}">
                <adec:decorative xmlns:adec="http://schemas.microsoft.com/office/drawing/2017/decorative" val="1"/>
              </a:ext>
            </a:extLst>
          </p:cNvPr>
          <p:cNvCxnSpPr/>
          <p:nvPr/>
        </p:nvCxnSpPr>
        <p:spPr>
          <a:xfrm>
            <a:off x="3629268" y="1902762"/>
            <a:ext cx="0" cy="4399500"/>
          </a:xfrm>
          <a:prstGeom prst="straightConnector1">
            <a:avLst/>
          </a:prstGeom>
          <a:noFill/>
          <a:ln w="38100" cap="flat" cmpd="sng">
            <a:solidFill>
              <a:srgbClr val="54BDB5"/>
            </a:solidFill>
            <a:prstDash val="solid"/>
            <a:miter lim="800000"/>
            <a:headEnd type="none" w="sm" len="sm"/>
            <a:tailEnd type="none" w="sm" len="sm"/>
          </a:ln>
        </p:spPr>
      </p:cxnSp>
      <p:sp>
        <p:nvSpPr>
          <p:cNvPr id="221" name="Google Shape;221;g23bc28e4487_0_45"/>
          <p:cNvSpPr txBox="1"/>
          <p:nvPr/>
        </p:nvSpPr>
        <p:spPr>
          <a:xfrm>
            <a:off x="510726" y="5298000"/>
            <a:ext cx="2722799" cy="1134432"/>
          </a:xfrm>
          <a:prstGeom prst="rect">
            <a:avLst/>
          </a:prstGeom>
          <a:noFill/>
          <a:ln>
            <a:noFill/>
          </a:ln>
        </p:spPr>
        <p:txBody>
          <a:bodyPr spcFirstLastPara="1" wrap="square" lIns="91425" tIns="91425" rIns="91425" bIns="91425" anchor="t" anchorCtr="0">
            <a:noAutofit/>
          </a:bodyPr>
          <a:lstStyle/>
          <a:p>
            <a:pPr lvl="0" algn="ctr">
              <a:lnSpc>
                <a:spcPct val="90000"/>
              </a:lnSpc>
              <a:spcBef>
                <a:spcPts val="1000"/>
              </a:spcBef>
              <a:buSzPts val="2000"/>
            </a:pPr>
            <a:r>
              <a:rPr lang="es-ES" sz="2000" dirty="0">
                <a:solidFill>
                  <a:srgbClr val="002C5F"/>
                </a:solidFill>
                <a:latin typeface="Calibri"/>
                <a:ea typeface="Calibri"/>
                <a:cs typeface="Calibri"/>
              </a:rPr>
              <a:t>Las ACE afectan a algunos grupos raciales/étnicos más que a otros.</a:t>
            </a:r>
            <a:endParaRPr sz="2000" dirty="0">
              <a:solidFill>
                <a:srgbClr val="002C5F"/>
              </a:solidFill>
              <a:latin typeface="Calibri"/>
              <a:ea typeface="Calibri"/>
              <a:cs typeface="Calibri"/>
              <a:sym typeface="Calibri"/>
            </a:endParaRPr>
          </a:p>
        </p:txBody>
      </p:sp>
      <p:graphicFrame>
        <p:nvGraphicFramePr>
          <p:cNvPr id="19" name="Chart 18" descr="A horizontal bar chart that shows the percentage of adults reporting or experiencing 1 or more ACE, organized by racial and ethnic group. Asian adults report the lowest percent (50.2%) while Multiracial report the highest percent (77.1%)">
            <a:extLst>
              <a:ext uri="{FF2B5EF4-FFF2-40B4-BE49-F238E27FC236}">
                <a16:creationId xmlns:a16="http://schemas.microsoft.com/office/drawing/2014/main" id="{061BA059-F9B5-DF67-DF97-B645DF64FE63}"/>
              </a:ext>
            </a:extLst>
          </p:cNvPr>
          <p:cNvGraphicFramePr/>
          <p:nvPr>
            <p:extLst>
              <p:ext uri="{D42A27DB-BD31-4B8C-83A1-F6EECF244321}">
                <p14:modId xmlns:p14="http://schemas.microsoft.com/office/powerpoint/2010/main" val="476215900"/>
              </p:ext>
            </p:extLst>
          </p:nvPr>
        </p:nvGraphicFramePr>
        <p:xfrm>
          <a:off x="-1413048" y="2245374"/>
          <a:ext cx="5624942" cy="3310300"/>
        </p:xfrm>
        <a:graphic>
          <a:graphicData uri="http://schemas.openxmlformats.org/drawingml/2006/chart">
            <c:chart xmlns:c="http://schemas.openxmlformats.org/drawingml/2006/chart" xmlns:r="http://schemas.openxmlformats.org/officeDocument/2006/relationships" r:id="rId6"/>
          </a:graphicData>
        </a:graphic>
      </p:graphicFrame>
      <p:sp>
        <p:nvSpPr>
          <p:cNvPr id="26" name="Google Shape;221;g23bc28e4487_0_45">
            <a:extLst>
              <a:ext uri="{FF2B5EF4-FFF2-40B4-BE49-F238E27FC236}">
                <a16:creationId xmlns:a16="http://schemas.microsoft.com/office/drawing/2014/main" id="{01DB3E09-79F5-9015-7C3C-846AE5911A6F}"/>
              </a:ext>
            </a:extLst>
          </p:cNvPr>
          <p:cNvSpPr txBox="1"/>
          <p:nvPr/>
        </p:nvSpPr>
        <p:spPr>
          <a:xfrm>
            <a:off x="551884" y="2260592"/>
            <a:ext cx="1886511" cy="3027360"/>
          </a:xfrm>
          <a:prstGeom prst="rect">
            <a:avLst/>
          </a:prstGeom>
          <a:noFill/>
          <a:ln>
            <a:noFill/>
          </a:ln>
        </p:spPr>
        <p:txBody>
          <a:bodyPr spcFirstLastPara="1" wrap="square" lIns="91425" tIns="91425" rIns="91425" bIns="91425" anchor="t" anchorCtr="0">
            <a:noAutofit/>
          </a:bodyPr>
          <a:lstStyle/>
          <a:p>
            <a:pPr>
              <a:spcAft>
                <a:spcPts val="2200"/>
              </a:spcAft>
            </a:pPr>
            <a:r>
              <a:rPr lang="en-US" sz="1100" dirty="0" err="1">
                <a:solidFill>
                  <a:schemeClr val="bg1"/>
                </a:solidFill>
                <a:effectLst/>
                <a:latin typeface="Calibri" panose="020F0502020204030204" pitchFamily="34" charset="0"/>
                <a:cs typeface="Calibri" panose="020F0502020204030204" pitchFamily="34" charset="0"/>
              </a:rPr>
              <a:t>Asiático</a:t>
            </a:r>
            <a:endParaRPr lang="en-US" sz="1100" dirty="0">
              <a:solidFill>
                <a:schemeClr val="bg1"/>
              </a:solidFill>
              <a:effectLst/>
              <a:latin typeface="Calibri" panose="020F0502020204030204" pitchFamily="34" charset="0"/>
              <a:cs typeface="Calibri" panose="020F0502020204030204" pitchFamily="34" charset="0"/>
            </a:endParaRPr>
          </a:p>
          <a:p>
            <a:pPr>
              <a:spcAft>
                <a:spcPts val="2200"/>
              </a:spcAft>
            </a:pPr>
            <a:r>
              <a:rPr lang="en-US" sz="1100" dirty="0">
                <a:solidFill>
                  <a:schemeClr val="bg1"/>
                </a:solidFill>
                <a:latin typeface="Calibri" panose="020F0502020204030204" pitchFamily="34" charset="0"/>
                <a:cs typeface="Calibri" panose="020F0502020204030204" pitchFamily="34" charset="0"/>
              </a:rPr>
              <a:t>Blanco</a:t>
            </a:r>
            <a:endParaRPr lang="en-US" sz="1100" dirty="0">
              <a:solidFill>
                <a:schemeClr val="bg1"/>
              </a:solidFill>
              <a:effectLst/>
              <a:latin typeface="Calibri" panose="020F0502020204030204" pitchFamily="34" charset="0"/>
              <a:cs typeface="Calibri" panose="020F0502020204030204" pitchFamily="34" charset="0"/>
            </a:endParaRP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Hispano o Latino</a:t>
            </a:r>
          </a:p>
          <a:p>
            <a:pPr>
              <a:spcAft>
                <a:spcPts val="2200"/>
              </a:spcAft>
            </a:pPr>
            <a:r>
              <a:rPr lang="en-US" sz="1100" dirty="0">
                <a:solidFill>
                  <a:schemeClr val="bg1"/>
                </a:solidFill>
                <a:latin typeface="Calibri" panose="020F0502020204030204" pitchFamily="34" charset="0"/>
                <a:cs typeface="Calibri" panose="020F0502020204030204" pitchFamily="34" charset="0"/>
              </a:rPr>
              <a:t>NH/</a:t>
            </a:r>
            <a:r>
              <a:rPr lang="en-US" sz="1100" dirty="0">
                <a:solidFill>
                  <a:schemeClr val="bg1"/>
                </a:solidFill>
                <a:effectLst/>
                <a:latin typeface="Calibri" panose="020F0502020204030204" pitchFamily="34" charset="0"/>
                <a:cs typeface="Calibri" panose="020F0502020204030204" pitchFamily="34" charset="0"/>
              </a:rPr>
              <a:t>OPI</a:t>
            </a:r>
          </a:p>
          <a:p>
            <a:pPr>
              <a:spcAft>
                <a:spcPts val="2200"/>
              </a:spcAft>
            </a:pPr>
            <a:r>
              <a:rPr lang="en-US" sz="1100" dirty="0">
                <a:solidFill>
                  <a:schemeClr val="bg1"/>
                </a:solidFill>
                <a:latin typeface="Calibri" panose="020F0502020204030204" pitchFamily="34" charset="0"/>
                <a:cs typeface="Calibri" panose="020F0502020204030204" pitchFamily="34" charset="0"/>
              </a:rPr>
              <a:t>Negro</a:t>
            </a:r>
            <a:endParaRPr lang="en-US" sz="1100" dirty="0">
              <a:solidFill>
                <a:schemeClr val="bg1"/>
              </a:solidFill>
              <a:effectLst/>
              <a:latin typeface="Calibri" panose="020F0502020204030204" pitchFamily="34" charset="0"/>
              <a:cs typeface="Calibri" panose="020F0502020204030204" pitchFamily="34" charset="0"/>
            </a:endParaRPr>
          </a:p>
          <a:p>
            <a:pPr>
              <a:spcAft>
                <a:spcPts val="2200"/>
              </a:spcAft>
            </a:pPr>
            <a:r>
              <a:rPr lang="en-US" sz="1100" dirty="0">
                <a:solidFill>
                  <a:schemeClr val="bg1"/>
                </a:solidFill>
                <a:latin typeface="Calibri" panose="020F0502020204030204" pitchFamily="34" charset="0"/>
                <a:cs typeface="Calibri" panose="020F0502020204030204" pitchFamily="34" charset="0"/>
              </a:rPr>
              <a:t>IA</a:t>
            </a:r>
            <a:r>
              <a:rPr lang="en-US" sz="1100" dirty="0">
                <a:solidFill>
                  <a:schemeClr val="bg1"/>
                </a:solidFill>
                <a:effectLst/>
                <a:latin typeface="Calibri" panose="020F0502020204030204" pitchFamily="34" charset="0"/>
                <a:cs typeface="Calibri" panose="020F0502020204030204" pitchFamily="34" charset="0"/>
              </a:rPr>
              <a:t>/NA</a:t>
            </a:r>
          </a:p>
          <a:p>
            <a:pPr>
              <a:spcAft>
                <a:spcPts val="2200"/>
              </a:spcAft>
            </a:pPr>
            <a:r>
              <a:rPr lang="en-US" sz="1100" dirty="0">
                <a:solidFill>
                  <a:schemeClr val="bg1"/>
                </a:solidFill>
                <a:effectLst/>
                <a:latin typeface="Calibri" panose="020F0502020204030204" pitchFamily="34" charset="0"/>
                <a:cs typeface="Calibri" panose="020F0502020204030204" pitchFamily="34" charset="0"/>
              </a:rPr>
              <a:t>Multiracial</a:t>
            </a:r>
          </a:p>
        </p:txBody>
      </p:sp>
      <p:sp>
        <p:nvSpPr>
          <p:cNvPr id="21" name="Google Shape;221;g23bc28e4487_0_45">
            <a:extLst>
              <a:ext uri="{FF2B5EF4-FFF2-40B4-BE49-F238E27FC236}">
                <a16:creationId xmlns:a16="http://schemas.microsoft.com/office/drawing/2014/main" id="{1D5FB988-6435-9329-49DD-75B472A4FC6E}"/>
              </a:ext>
            </a:extLst>
          </p:cNvPr>
          <p:cNvSpPr txBox="1"/>
          <p:nvPr/>
        </p:nvSpPr>
        <p:spPr>
          <a:xfrm>
            <a:off x="206157" y="1483290"/>
            <a:ext cx="3403780" cy="1027009"/>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000000"/>
              </a:buClr>
              <a:buSzPts val="2000"/>
              <a:buFont typeface="Arial"/>
              <a:buNone/>
              <a:defRPr sz="1862" b="0" i="0" u="none" strike="noStrike" kern="1200" spc="0" baseline="0">
                <a:solidFill>
                  <a:srgbClr val="000000">
                    <a:lumMod val="65000"/>
                    <a:lumOff val="35000"/>
                  </a:srgbClr>
                </a:solidFill>
                <a:latin typeface="+mn-lt"/>
                <a:ea typeface="+mn-ea"/>
                <a:cs typeface="+mn-cs"/>
              </a:defRPr>
            </a:pPr>
            <a:r>
              <a:rPr lang="en-US" sz="1700" b="1" i="0" u="none" strike="noStrike" cap="none" dirty="0">
                <a:solidFill>
                  <a:srgbClr val="002C5F"/>
                </a:solidFill>
                <a:latin typeface="Calibri"/>
                <a:ea typeface="Calibri"/>
                <a:cs typeface="Calibri"/>
                <a:sym typeface="Calibri"/>
              </a:rPr>
              <a:t>% de </a:t>
            </a:r>
            <a:r>
              <a:rPr lang="en-US" sz="1700" b="1" i="0" u="none" strike="noStrike" cap="none" dirty="0" err="1">
                <a:solidFill>
                  <a:srgbClr val="002C5F"/>
                </a:solidFill>
                <a:latin typeface="Calibri"/>
                <a:ea typeface="Calibri"/>
                <a:cs typeface="Calibri"/>
                <a:sym typeface="Calibri"/>
              </a:rPr>
              <a:t>Adultos</a:t>
            </a:r>
            <a:r>
              <a:rPr lang="en-US" sz="1700" b="1" i="0" u="none" strike="noStrike" cap="none" dirty="0">
                <a:solidFill>
                  <a:srgbClr val="002C5F"/>
                </a:solidFill>
                <a:latin typeface="Calibri"/>
                <a:ea typeface="Calibri"/>
                <a:cs typeface="Calibri"/>
                <a:sym typeface="Calibri"/>
              </a:rPr>
              <a:t> </a:t>
            </a:r>
            <a:r>
              <a:rPr lang="en-US" sz="1700" b="1" i="0" u="none" strike="noStrike" cap="none" dirty="0" err="1">
                <a:solidFill>
                  <a:srgbClr val="002C5F"/>
                </a:solidFill>
                <a:latin typeface="Calibri"/>
                <a:ea typeface="Calibri"/>
                <a:cs typeface="Calibri"/>
                <a:sym typeface="Calibri"/>
              </a:rPr>
              <a:t>que</a:t>
            </a:r>
            <a:r>
              <a:rPr lang="en-US" sz="1700" b="1" i="0" u="none" strike="noStrike" cap="none" dirty="0">
                <a:solidFill>
                  <a:srgbClr val="002C5F"/>
                </a:solidFill>
                <a:latin typeface="Calibri"/>
                <a:ea typeface="Calibri"/>
                <a:cs typeface="Calibri"/>
                <a:sym typeface="Calibri"/>
              </a:rPr>
              <a:t> </a:t>
            </a:r>
            <a:r>
              <a:rPr lang="en-US" sz="1700" b="1" i="0" u="none" strike="noStrike" cap="none" dirty="0" err="1">
                <a:solidFill>
                  <a:srgbClr val="002C5F"/>
                </a:solidFill>
                <a:latin typeface="Calibri"/>
                <a:ea typeface="Calibri"/>
                <a:cs typeface="Calibri"/>
                <a:sym typeface="Calibri"/>
              </a:rPr>
              <a:t>reportaron</a:t>
            </a:r>
            <a:r>
              <a:rPr lang="en-US" sz="1700" b="1" i="0" u="none" strike="noStrike" cap="none" dirty="0">
                <a:solidFill>
                  <a:srgbClr val="002C5F"/>
                </a:solidFill>
                <a:latin typeface="Calibri"/>
                <a:ea typeface="Calibri"/>
                <a:cs typeface="Calibri"/>
                <a:sym typeface="Calibri"/>
              </a:rPr>
              <a:t> </a:t>
            </a:r>
            <a:r>
              <a:rPr lang="en-US" sz="1700" b="1" i="0" u="none" strike="noStrike" cap="none" dirty="0" err="1">
                <a:solidFill>
                  <a:srgbClr val="002C5F"/>
                </a:solidFill>
                <a:latin typeface="Calibri"/>
                <a:ea typeface="Calibri"/>
                <a:cs typeface="Calibri"/>
                <a:sym typeface="Calibri"/>
              </a:rPr>
              <a:t>haber</a:t>
            </a:r>
            <a:r>
              <a:rPr lang="en-US" sz="1700" b="1" i="0" u="none" strike="noStrike" cap="none" dirty="0">
                <a:solidFill>
                  <a:srgbClr val="002C5F"/>
                </a:solidFill>
                <a:latin typeface="Calibri"/>
                <a:ea typeface="Calibri"/>
                <a:cs typeface="Calibri"/>
                <a:sym typeface="Calibri"/>
              </a:rPr>
              <a:t> </a:t>
            </a:r>
            <a:r>
              <a:rPr lang="en-US" sz="1700" b="1" i="0" u="none" strike="noStrike" cap="none" dirty="0" err="1">
                <a:solidFill>
                  <a:srgbClr val="002C5F"/>
                </a:solidFill>
                <a:latin typeface="Calibri"/>
                <a:ea typeface="Calibri"/>
                <a:cs typeface="Calibri"/>
                <a:sym typeface="Calibri"/>
              </a:rPr>
              <a:t>experimentado</a:t>
            </a:r>
            <a:r>
              <a:rPr lang="en-US" sz="1700" b="1" i="0" u="none" strike="noStrike" cap="none" dirty="0">
                <a:solidFill>
                  <a:srgbClr val="002C5F"/>
                </a:solidFill>
                <a:latin typeface="Calibri"/>
                <a:ea typeface="Calibri"/>
                <a:cs typeface="Calibri"/>
                <a:sym typeface="Calibri"/>
              </a:rPr>
              <a:t> 1 o </a:t>
            </a:r>
            <a:r>
              <a:rPr lang="en-US" sz="1700" b="1" i="0" u="none" strike="noStrike" cap="none" dirty="0" err="1">
                <a:solidFill>
                  <a:srgbClr val="002C5F"/>
                </a:solidFill>
                <a:latin typeface="Calibri"/>
                <a:ea typeface="Calibri"/>
                <a:cs typeface="Calibri"/>
                <a:sym typeface="Calibri"/>
              </a:rPr>
              <a:t>más</a:t>
            </a:r>
            <a:r>
              <a:rPr lang="en-US" sz="1700" b="1" i="0" u="none" strike="noStrike" cap="none" dirty="0">
                <a:solidFill>
                  <a:srgbClr val="002C5F"/>
                </a:solidFill>
                <a:latin typeface="Calibri"/>
                <a:ea typeface="Calibri"/>
                <a:cs typeface="Calibri"/>
                <a:sym typeface="Calibri"/>
              </a:rPr>
              <a:t> ACE</a:t>
            </a:r>
          </a:p>
        </p:txBody>
      </p:sp>
      <p:sp>
        <p:nvSpPr>
          <p:cNvPr id="211" name="Google Shape;211;g23bc28e4487_0_45"/>
          <p:cNvSpPr txBox="1">
            <a:spLocks noGrp="1"/>
          </p:cNvSpPr>
          <p:nvPr>
            <p:ph type="title"/>
          </p:nvPr>
        </p:nvSpPr>
        <p:spPr>
          <a:xfrm>
            <a:off x="831850" y="710272"/>
            <a:ext cx="10515600" cy="714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a:t>La </a:t>
            </a:r>
            <a:r>
              <a:rPr lang="en-US" dirty="0" err="1"/>
              <a:t>Estadística</a:t>
            </a:r>
            <a:r>
              <a:rPr lang="en-US" dirty="0"/>
              <a:t> </a:t>
            </a:r>
            <a:r>
              <a:rPr lang="en-US" dirty="0" err="1"/>
              <a:t>Sobre</a:t>
            </a:r>
            <a:r>
              <a:rPr lang="en-US" dirty="0"/>
              <a:t> las ACE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Impactos</a:t>
            </a:r>
            <a:r>
              <a:rPr lang="en-US" dirty="0"/>
              <a:t> de las ACE</a:t>
            </a:r>
            <a:endParaRPr dirty="0"/>
          </a:p>
        </p:txBody>
      </p:sp>
      <p:sp>
        <p:nvSpPr>
          <p:cNvPr id="241" name="Google Shape;241;p5"/>
          <p:cNvSpPr txBox="1">
            <a:spLocks noGrp="1"/>
          </p:cNvSpPr>
          <p:nvPr>
            <p:ph type="body" idx="1"/>
          </p:nvPr>
        </p:nvSpPr>
        <p:spPr>
          <a:xfrm>
            <a:off x="831850" y="1679945"/>
            <a:ext cx="10515600" cy="49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s-419" sz="2400" b="1" noProof="0" dirty="0"/>
              <a:t>Las ACE pueden impactar negativamente el desarrollo.</a:t>
            </a:r>
            <a:endParaRPr lang="es-419" noProof="0" dirty="0"/>
          </a:p>
          <a:p>
            <a:pPr marL="0" lvl="0" indent="0" algn="l" rtl="0">
              <a:lnSpc>
                <a:spcPct val="90000"/>
              </a:lnSpc>
              <a:spcBef>
                <a:spcPts val="1000"/>
              </a:spcBef>
              <a:spcAft>
                <a:spcPts val="0"/>
              </a:spcAft>
              <a:buSzPts val="2800"/>
              <a:buNone/>
            </a:pPr>
            <a:endParaRPr lang="es-419" b="1" noProof="0" dirty="0"/>
          </a:p>
        </p:txBody>
      </p:sp>
      <p:pic>
        <p:nvPicPr>
          <p:cNvPr id="242" name="Google Shape;242;p5" descr="An icon of a heart with an EKG line behind it, to represent how ACEs can negatively impact physical development. "/>
          <p:cNvPicPr preferRelativeResize="0"/>
          <p:nvPr/>
        </p:nvPicPr>
        <p:blipFill rotWithShape="1">
          <a:blip r:embed="rId3">
            <a:alphaModFix/>
          </a:blip>
          <a:srcRect/>
          <a:stretch/>
        </p:blipFill>
        <p:spPr>
          <a:xfrm>
            <a:off x="1611009" y="2227522"/>
            <a:ext cx="2129833" cy="2129833"/>
          </a:xfrm>
          <a:prstGeom prst="rect">
            <a:avLst/>
          </a:prstGeom>
          <a:noFill/>
          <a:ln>
            <a:noFill/>
          </a:ln>
        </p:spPr>
      </p:pic>
      <p:sp>
        <p:nvSpPr>
          <p:cNvPr id="243" name="Google Shape;243;p5"/>
          <p:cNvSpPr txBox="1"/>
          <p:nvPr/>
        </p:nvSpPr>
        <p:spPr>
          <a:xfrm>
            <a:off x="1990222" y="4470734"/>
            <a:ext cx="1371409" cy="130642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s-419" sz="2400" dirty="0">
                <a:solidFill>
                  <a:srgbClr val="054A91"/>
                </a:solidFill>
                <a:latin typeface="Calibri"/>
                <a:ea typeface="Calibri"/>
                <a:cs typeface="Calibri"/>
                <a:sym typeface="Calibri"/>
              </a:rPr>
              <a:t>f</a:t>
            </a:r>
            <a:r>
              <a:rPr lang="en-US" sz="2400" dirty="0" err="1">
                <a:solidFill>
                  <a:srgbClr val="054A91"/>
                </a:solidFill>
                <a:latin typeface="Calibri"/>
                <a:ea typeface="Calibri"/>
                <a:cs typeface="Calibri"/>
                <a:sym typeface="Calibri"/>
              </a:rPr>
              <a:t>ísico</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4" name="Google Shape;244;p5" descr="Icon of a brain representing how ACEs negatively impact mental development. "/>
          <p:cNvPicPr preferRelativeResize="0"/>
          <p:nvPr/>
        </p:nvPicPr>
        <p:blipFill rotWithShape="1">
          <a:blip r:embed="rId4">
            <a:alphaModFix/>
          </a:blip>
          <a:srcRect/>
          <a:stretch/>
        </p:blipFill>
        <p:spPr>
          <a:xfrm>
            <a:off x="3868438" y="2684726"/>
            <a:ext cx="2129833" cy="2129833"/>
          </a:xfrm>
          <a:prstGeom prst="rect">
            <a:avLst/>
          </a:prstGeom>
          <a:noFill/>
          <a:ln>
            <a:noFill/>
          </a:ln>
        </p:spPr>
      </p:pic>
      <p:sp>
        <p:nvSpPr>
          <p:cNvPr id="245" name="Google Shape;245;p5"/>
          <p:cNvSpPr txBox="1"/>
          <p:nvPr/>
        </p:nvSpPr>
        <p:spPr>
          <a:xfrm>
            <a:off x="4295666" y="4914768"/>
            <a:ext cx="1243902" cy="116153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a:solidFill>
                  <a:srgbClr val="054A91"/>
                </a:solidFill>
                <a:latin typeface="Calibri"/>
                <a:ea typeface="Calibri"/>
                <a:cs typeface="Calibri"/>
                <a:sym typeface="Calibri"/>
              </a:rPr>
              <a:t>mental</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6" name="Google Shape;246;p5" descr="Happy, sad, and mad faced icons representing the negative impact that ACEs can have on emotional development. "/>
          <p:cNvPicPr preferRelativeResize="0"/>
          <p:nvPr/>
        </p:nvPicPr>
        <p:blipFill rotWithShape="1">
          <a:blip r:embed="rId5">
            <a:alphaModFix/>
          </a:blip>
          <a:srcRect/>
          <a:stretch/>
        </p:blipFill>
        <p:spPr>
          <a:xfrm>
            <a:off x="6170513" y="2227521"/>
            <a:ext cx="2129833" cy="2129833"/>
          </a:xfrm>
          <a:prstGeom prst="rect">
            <a:avLst/>
          </a:prstGeom>
          <a:noFill/>
          <a:ln>
            <a:noFill/>
          </a:ln>
        </p:spPr>
      </p:pic>
      <p:sp>
        <p:nvSpPr>
          <p:cNvPr id="247" name="Google Shape;247;p5"/>
          <p:cNvSpPr txBox="1"/>
          <p:nvPr/>
        </p:nvSpPr>
        <p:spPr>
          <a:xfrm>
            <a:off x="6346007" y="4457563"/>
            <a:ext cx="1778847" cy="11615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err="1">
                <a:solidFill>
                  <a:srgbClr val="054A91"/>
                </a:solidFill>
                <a:latin typeface="Calibri"/>
                <a:ea typeface="Calibri"/>
                <a:cs typeface="Calibri"/>
                <a:sym typeface="Calibri"/>
              </a:rPr>
              <a:t>emocional</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8" name="Google Shape;248;p5" descr="A person with exclamation marks and lightning bolts, representing the negative impact ACEs can have on behavioral development. "/>
          <p:cNvPicPr preferRelativeResize="0"/>
          <p:nvPr/>
        </p:nvPicPr>
        <p:blipFill rotWithShape="1">
          <a:blip r:embed="rId6">
            <a:alphaModFix/>
          </a:blip>
          <a:srcRect/>
          <a:stretch/>
        </p:blipFill>
        <p:spPr>
          <a:xfrm>
            <a:off x="8450055" y="2684725"/>
            <a:ext cx="2129833" cy="2129833"/>
          </a:xfrm>
          <a:prstGeom prst="rect">
            <a:avLst/>
          </a:prstGeom>
          <a:noFill/>
          <a:ln>
            <a:noFill/>
          </a:ln>
        </p:spPr>
      </p:pic>
      <p:sp>
        <p:nvSpPr>
          <p:cNvPr id="249" name="Google Shape;249;p5"/>
          <p:cNvSpPr txBox="1"/>
          <p:nvPr/>
        </p:nvSpPr>
        <p:spPr>
          <a:xfrm>
            <a:off x="8339414" y="4914768"/>
            <a:ext cx="2346523" cy="9391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54A91"/>
              </a:buClr>
              <a:buSzPts val="2400"/>
              <a:buFont typeface="Arial"/>
              <a:buNone/>
            </a:pPr>
            <a:r>
              <a:rPr lang="en-US" sz="2400" b="0" i="0" u="none" strike="noStrike" cap="none" dirty="0" err="1">
                <a:solidFill>
                  <a:srgbClr val="054A91"/>
                </a:solidFill>
                <a:latin typeface="Calibri"/>
                <a:ea typeface="Calibri"/>
                <a:cs typeface="Calibri"/>
                <a:sym typeface="Calibri"/>
              </a:rPr>
              <a:t>comportamiento</a:t>
            </a:r>
            <a:endParaRPr sz="140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50" name="Google Shape;250;p5"/>
          <p:cNvSpPr txBox="1"/>
          <p:nvPr/>
        </p:nvSpPr>
        <p:spPr>
          <a:xfrm>
            <a:off x="1003987" y="5768096"/>
            <a:ext cx="10184026" cy="939116"/>
          </a:xfrm>
          <a:prstGeom prst="rect">
            <a:avLst/>
          </a:prstGeom>
          <a:noFill/>
          <a:ln>
            <a:noFill/>
          </a:ln>
        </p:spPr>
        <p:txBody>
          <a:bodyPr spcFirstLastPara="1" wrap="square" lIns="91425" tIns="45700" rIns="91425" bIns="45700" anchor="t" anchorCtr="0">
            <a:normAutofit/>
          </a:bodyPr>
          <a:lstStyle/>
          <a:p>
            <a:pPr lvl="0" algn="ctr">
              <a:lnSpc>
                <a:spcPct val="90000"/>
              </a:lnSpc>
              <a:buClr>
                <a:srgbClr val="002C5F"/>
              </a:buClr>
              <a:buSzPts val="2000"/>
            </a:pPr>
            <a:r>
              <a:rPr lang="es-ES" sz="2000" dirty="0">
                <a:solidFill>
                  <a:srgbClr val="336699"/>
                </a:solidFill>
                <a:latin typeface="Calibri" panose="020F0502020204030204" pitchFamily="34" charset="0"/>
                <a:ea typeface="Calibri" panose="020F0502020204030204" pitchFamily="34" charset="0"/>
                <a:cs typeface="Calibri" panose="020F0502020204030204" pitchFamily="34" charset="0"/>
              </a:rPr>
              <a:t>Los ACE también pueden tener efectos duraderos en la salud, el bienestar y la prosperidad hasta la edad adulta..</a:t>
            </a:r>
            <a:r>
              <a:rPr lang="en-US" sz="2000" i="0" u="none" strike="noStrike" cap="none" dirty="0">
                <a:solidFill>
                  <a:srgbClr val="336699"/>
                </a:solidFill>
                <a:latin typeface="Calibri" panose="020F0502020204030204" pitchFamily="34" charset="0"/>
                <a:ea typeface="Calibri" panose="020F0502020204030204" pitchFamily="34" charset="0"/>
                <a:cs typeface="Calibri" panose="020F0502020204030204" pitchFamily="34" charset="0"/>
                <a:sym typeface="Calibri"/>
              </a:rPr>
              <a:t>.</a:t>
            </a:r>
            <a:endParaRPr lang="en-US" sz="2000" u="none" strike="noStrike" cap="none" dirty="0">
              <a:solidFill>
                <a:srgbClr val="336699"/>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831850" y="710272"/>
            <a:ext cx="10515600" cy="7144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C5F"/>
              </a:buClr>
              <a:buSzPts val="4000"/>
              <a:buFont typeface="Krona One"/>
              <a:buNone/>
            </a:pPr>
            <a:r>
              <a:rPr lang="en-US" dirty="0" err="1"/>
              <a:t>Comprendiendo</a:t>
            </a:r>
            <a:r>
              <a:rPr lang="en-US" dirty="0"/>
              <a:t> la </a:t>
            </a:r>
            <a:r>
              <a:rPr lang="en-US" dirty="0" err="1"/>
              <a:t>Sobredosis</a:t>
            </a:r>
            <a:endParaRPr dirty="0"/>
          </a:p>
        </p:txBody>
      </p:sp>
      <p:pic>
        <p:nvPicPr>
          <p:cNvPr id="256" name="Google Shape;256;p6" descr="An icon of a person standing inside of a pill bottle, contemplating their understanding of overdose. "/>
          <p:cNvPicPr preferRelativeResize="0"/>
          <p:nvPr/>
        </p:nvPicPr>
        <p:blipFill rotWithShape="1">
          <a:blip r:embed="rId3">
            <a:alphaModFix/>
          </a:blip>
          <a:srcRect/>
          <a:stretch/>
        </p:blipFill>
        <p:spPr>
          <a:xfrm>
            <a:off x="1463039" y="1648114"/>
            <a:ext cx="4245429" cy="4245429"/>
          </a:xfrm>
          <a:prstGeom prst="rect">
            <a:avLst/>
          </a:prstGeom>
          <a:noFill/>
          <a:ln>
            <a:noFill/>
          </a:ln>
        </p:spPr>
      </p:pic>
      <p:sp>
        <p:nvSpPr>
          <p:cNvPr id="257" name="Google Shape;257;p6"/>
          <p:cNvSpPr txBox="1"/>
          <p:nvPr/>
        </p:nvSpPr>
        <p:spPr>
          <a:xfrm>
            <a:off x="5812971" y="2351314"/>
            <a:ext cx="5050972" cy="3572709"/>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nSpc>
                <a:spcPct val="90000"/>
              </a:lnSpc>
              <a:buClr>
                <a:srgbClr val="002C5F"/>
              </a:buClr>
              <a:buSzPts val="2400"/>
              <a:buFont typeface="Arial"/>
              <a:buChar char="•"/>
            </a:pPr>
            <a:r>
              <a:rPr lang="es-ES" sz="2400" dirty="0">
                <a:solidFill>
                  <a:srgbClr val="002C5F"/>
                </a:solidFill>
                <a:latin typeface="Calibri"/>
                <a:ea typeface="Calibri"/>
                <a:cs typeface="Calibri"/>
              </a:rPr>
              <a:t>La sobredosis de drogas es el envenenamiento que ocurre cuando se toma una droga en cantidades excesivas.</a:t>
            </a:r>
          </a:p>
          <a:p>
            <a:pPr marL="457200" lvl="0" indent="-457200">
              <a:lnSpc>
                <a:spcPct val="90000"/>
              </a:lnSpc>
              <a:buClr>
                <a:srgbClr val="002C5F"/>
              </a:buClr>
              <a:buSzPts val="2400"/>
              <a:buFont typeface="Arial"/>
              <a:buChar char="•"/>
            </a:pPr>
            <a:endParaRPr lang="es-ES" sz="2400" dirty="0">
              <a:solidFill>
                <a:srgbClr val="002C5F"/>
              </a:solidFill>
              <a:latin typeface="Calibri"/>
              <a:ea typeface="Calibri"/>
              <a:cs typeface="Calibri"/>
            </a:endParaRPr>
          </a:p>
          <a:p>
            <a:pPr marL="457200" lvl="0" indent="-457200">
              <a:lnSpc>
                <a:spcPct val="90000"/>
              </a:lnSpc>
              <a:buClr>
                <a:srgbClr val="002C5F"/>
              </a:buClr>
              <a:buSzPts val="2400"/>
              <a:buFont typeface="Arial"/>
              <a:buChar char="•"/>
            </a:pPr>
            <a:r>
              <a:rPr lang="es-ES" sz="2400" dirty="0">
                <a:solidFill>
                  <a:srgbClr val="002C5F"/>
                </a:solidFill>
                <a:latin typeface="Calibri"/>
                <a:ea typeface="Calibri"/>
                <a:cs typeface="Calibri"/>
              </a:rPr>
              <a:t>Una sobredosis puede ser fatal o no fatal, y todas las sobredosis conllevan su propio costo emocional y económico.</a:t>
            </a:r>
          </a:p>
          <a:p>
            <a:pPr marL="457200" lvl="0" indent="-457200">
              <a:lnSpc>
                <a:spcPct val="90000"/>
              </a:lnSpc>
              <a:buClr>
                <a:srgbClr val="002C5F"/>
              </a:buClr>
              <a:buSzPts val="2400"/>
              <a:buFont typeface="Arial"/>
              <a:buChar char="•"/>
            </a:pPr>
            <a:endParaRPr lang="es-ES" sz="2400" dirty="0">
              <a:solidFill>
                <a:srgbClr val="002C5F"/>
              </a:solidFill>
              <a:latin typeface="Calibri"/>
              <a:ea typeface="Calibri"/>
              <a:cs typeface="Calibri"/>
            </a:endParaRPr>
          </a:p>
          <a:p>
            <a:pPr marL="457200" lvl="0" indent="-457200">
              <a:lnSpc>
                <a:spcPct val="90000"/>
              </a:lnSpc>
              <a:buClr>
                <a:srgbClr val="002C5F"/>
              </a:buClr>
              <a:buSzPts val="2400"/>
              <a:buFont typeface="Arial"/>
              <a:buChar char="•"/>
            </a:pPr>
            <a:r>
              <a:rPr lang="es-ES" sz="2400" dirty="0">
                <a:solidFill>
                  <a:srgbClr val="002C5F"/>
                </a:solidFill>
                <a:latin typeface="Calibri"/>
                <a:ea typeface="Calibri"/>
                <a:cs typeface="Calibri"/>
              </a:rPr>
              <a:t>Las muertes por sobredosis afectan a algunas comunidades más que a otras.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930e195-e804-4fe0-a285-763d31c66a60">
      <UserInfo>
        <DisplayName>Liu, Kristin (CDC/NCIPC/OD)</DisplayName>
        <AccountId>353</AccountId>
        <AccountType/>
      </UserInfo>
    </SharedWithUsers>
    <TaxCatchAll xmlns="e930e195-e804-4fe0-a285-763d31c66a60" xsi:nil="true"/>
    <lcf76f155ced4ddcb4097134ff3c332f xmlns="54398b43-53b8-49db-b24c-c2479a76a0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B32FBE6B06EA41AE6059E277E96A59" ma:contentTypeVersion="16" ma:contentTypeDescription="Create a new document." ma:contentTypeScope="" ma:versionID="3da5e84a4f5cec2f9aac35d348af320c">
  <xsd:schema xmlns:xsd="http://www.w3.org/2001/XMLSchema" xmlns:xs="http://www.w3.org/2001/XMLSchema" xmlns:p="http://schemas.microsoft.com/office/2006/metadata/properties" xmlns:ns2="e930e195-e804-4fe0-a285-763d31c66a60" xmlns:ns3="54398b43-53b8-49db-b24c-c2479a76a001" targetNamespace="http://schemas.microsoft.com/office/2006/metadata/properties" ma:root="true" ma:fieldsID="763cd6a22183bbc8684358ac91a51402" ns2:_="" ns3:_="">
    <xsd:import namespace="e930e195-e804-4fe0-a285-763d31c66a60"/>
    <xsd:import namespace="54398b43-53b8-49db-b24c-c2479a76a0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0e195-e804-4fe0-a285-763d31c66a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e11b521-a2f5-4103-be3d-3b1ed0b0fa9f}" ma:internalName="TaxCatchAll" ma:showField="CatchAllData" ma:web="e930e195-e804-4fe0-a285-763d31c66a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98b43-53b8-49db-b24c-c2479a76a0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262C38-D9CB-411C-9A6A-1F80909D0773}">
  <ds:schemaRefs>
    <ds:schemaRef ds:uri="http://purl.org/dc/elements/1.1/"/>
    <ds:schemaRef ds:uri="http://schemas.microsoft.com/office/2006/metadata/properties"/>
    <ds:schemaRef ds:uri="http://schemas.microsoft.com/office/infopath/2007/PartnerControls"/>
    <ds:schemaRef ds:uri="9fea7fbb-116e-403e-a365-d396068bcd21"/>
    <ds:schemaRef ds:uri="http://purl.org/dc/terms/"/>
    <ds:schemaRef ds:uri="http://schemas.microsoft.com/office/2006/documentManagement/types"/>
    <ds:schemaRef ds:uri="http://purl.org/dc/dcmitype/"/>
    <ds:schemaRef ds:uri="http://schemas.openxmlformats.org/package/2006/metadata/core-properties"/>
    <ds:schemaRef ds:uri="63d80a64-2651-4b62-90da-8deb47dd3ca8"/>
    <ds:schemaRef ds:uri="http://www.w3.org/XML/1998/namespace"/>
    <ds:schemaRef ds:uri="e930e195-e804-4fe0-a285-763d31c66a60"/>
    <ds:schemaRef ds:uri="54398b43-53b8-49db-b24c-c2479a76a001"/>
  </ds:schemaRefs>
</ds:datastoreItem>
</file>

<file path=customXml/itemProps2.xml><?xml version="1.0" encoding="utf-8"?>
<ds:datastoreItem xmlns:ds="http://schemas.openxmlformats.org/officeDocument/2006/customXml" ds:itemID="{1EA23E79-E28B-4101-80BB-1200BE6E3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0e195-e804-4fe0-a285-763d31c66a60"/>
    <ds:schemaRef ds:uri="54398b43-53b8-49db-b24c-c2479a76a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05C9C4-84EB-4739-A11A-5FED38FD98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2960</TotalTime>
  <Words>2705</Words>
  <Application>Microsoft Office PowerPoint</Application>
  <PresentationFormat>Widescreen</PresentationFormat>
  <Paragraphs>170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Segoe UI</vt:lpstr>
      <vt:lpstr>Arial</vt:lpstr>
      <vt:lpstr>Nunito</vt:lpstr>
      <vt:lpstr>Krona One</vt:lpstr>
      <vt:lpstr>Office Theme</vt:lpstr>
      <vt:lpstr>Urgentes. Relacionados. Prevenibles.</vt:lpstr>
      <vt:lpstr>Las ACE, la sobredosis y el suicidio son desafíos de salud pública urgentes, relacionados y prevenibles.</vt:lpstr>
      <vt:lpstr>Aunque estos desafíos nos afectan a todos, algunas comunidades se ven más afectadas que otras.</vt:lpstr>
      <vt:lpstr>Las ACE, la sobredosis y el suicidio son desafíos urgentes de salud pública. </vt:lpstr>
      <vt:lpstr>Amenaza urgente de salud pública</vt:lpstr>
      <vt:lpstr>Comprendiendo las ACE</vt:lpstr>
      <vt:lpstr>La Estadística Sobre las ACE</vt:lpstr>
      <vt:lpstr>Impactos de las ACE</vt:lpstr>
      <vt:lpstr>Comprendiendo la Sobredosis</vt:lpstr>
      <vt:lpstr>La Estadística Sobre la Sobredosis</vt:lpstr>
      <vt:lpstr>La Sobredosis a Través del Tiempo</vt:lpstr>
      <vt:lpstr>Comprendiendo el Suicidio</vt:lpstr>
      <vt:lpstr>Las Estadísticas del Suicidio</vt:lpstr>
      <vt:lpstr>Las Tasas de Suicidio Varían Según la Población</vt:lpstr>
      <vt:lpstr>Las Tasas de Suicidio Varían Según la Población</vt:lpstr>
      <vt:lpstr>Exposición al Suicidio</vt:lpstr>
      <vt:lpstr>Las ACE, la sobredosis y el suicidio son desafíos relacionados de salud pública.</vt:lpstr>
      <vt:lpstr>Desafíos Relacionados</vt:lpstr>
      <vt:lpstr>Las ACE y Sobredosis</vt:lpstr>
      <vt:lpstr>La Sobredosis y el Suicidio</vt:lpstr>
      <vt:lpstr>Las ACE y el Suicidio</vt:lpstr>
      <vt:lpstr>Las ACE, Sobredosis y Suicidio</vt:lpstr>
      <vt:lpstr>Las ACE, la sobredosis y el suicidio son desafíos de salud pública prevenibles.</vt:lpstr>
      <vt:lpstr>Estrategias de Prevención</vt:lpstr>
      <vt:lpstr>Usando Estrategias Colaborativas</vt:lpstr>
      <vt:lpstr>Abordando la Crisis de Hoy y Previniendo la de Mañana</vt:lpstr>
      <vt:lpstr>¿Y Ahora Qué?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Related. Preventable.</dc:title>
  <dc:creator>Niolon, Phyllis Holditch (CDC/NCIPC/DVP)</dc:creator>
  <cp:lastModifiedBy>Richard Diaz</cp:lastModifiedBy>
  <cp:revision>28</cp:revision>
  <dcterms:created xsi:type="dcterms:W3CDTF">2021-09-08T21:57:42Z</dcterms:created>
  <dcterms:modified xsi:type="dcterms:W3CDTF">2026-03-16T04:31:50Z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2023-10-02T13:18:42Z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5aca7c2c-2a1d-4dc7-846a-907784903db4</vt:lpwstr>
  </property>
  <property fmtid="{D5CDD505-2E9C-101B-9397-08002B2CF9AE}" pid="8" name="MSIP_Label_8af03ff0-41c5-4c41-b55e-fabb8fae94be_ContentBits">
    <vt:lpwstr>0</vt:lpwstr>
  </property>
  <property fmtid="{D5CDD505-2E9C-101B-9397-08002B2CF9AE}" pid="9" name="ContentTypeId">
    <vt:lpwstr>0x01010091F3C9B90E91AB4B9C8D5D3AEBCB3C0D</vt:lpwstr>
  </property>
  <property fmtid="{D5CDD505-2E9C-101B-9397-08002B2CF9AE}" pid="10" name="MediaServiceImageTags">
    <vt:lpwstr/>
  </property>
  <property fmtid="{D5CDD505-2E9C-101B-9397-08002B2CF9AE}" pid="11" name="MSIP_Label_b9360697-266a-4563-acd5-eba284ec2b76_Enabled">
    <vt:lpwstr>true</vt:lpwstr>
  </property>
  <property fmtid="{D5CDD505-2E9C-101B-9397-08002B2CF9AE}" pid="12" name="MSIP_Label_b9360697-266a-4563-acd5-eba284ec2b76_SetDate">
    <vt:lpwstr>2025-12-05T12:51:43Z</vt:lpwstr>
  </property>
  <property fmtid="{D5CDD505-2E9C-101B-9397-08002B2CF9AE}" pid="13" name="MSIP_Label_b9360697-266a-4563-acd5-eba284ec2b76_Method">
    <vt:lpwstr>Standard</vt:lpwstr>
  </property>
  <property fmtid="{D5CDD505-2E9C-101B-9397-08002B2CF9AE}" pid="14" name="MSIP_Label_b9360697-266a-4563-acd5-eba284ec2b76_Name">
    <vt:lpwstr>defa4170-0d19-0005-0004-bc88714345d2</vt:lpwstr>
  </property>
  <property fmtid="{D5CDD505-2E9C-101B-9397-08002B2CF9AE}" pid="15" name="MSIP_Label_b9360697-266a-4563-acd5-eba284ec2b76_SiteId">
    <vt:lpwstr>8ab93658-f71f-4926-b380-e0da1d18115a</vt:lpwstr>
  </property>
  <property fmtid="{D5CDD505-2E9C-101B-9397-08002B2CF9AE}" pid="16" name="MSIP_Label_b9360697-266a-4563-acd5-eba284ec2b76_ActionId">
    <vt:lpwstr>3ab434e4-e26d-460a-9188-feba381dd371</vt:lpwstr>
  </property>
  <property fmtid="{D5CDD505-2E9C-101B-9397-08002B2CF9AE}" pid="17" name="MSIP_Label_b9360697-266a-4563-acd5-eba284ec2b76_ContentBits">
    <vt:lpwstr>0</vt:lpwstr>
  </property>
  <property fmtid="{D5CDD505-2E9C-101B-9397-08002B2CF9AE}" pid="18" name="MSIP_Label_b9360697-266a-4563-acd5-eba284ec2b76_Tag">
    <vt:lpwstr>10, 3, 0, 1</vt:lpwstr>
  </property>
</Properties>
</file>